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30"/>
  </p:notesMasterIdLst>
  <p:sldIdLst>
    <p:sldId id="256" r:id="rId3"/>
    <p:sldId id="257" r:id="rId4"/>
    <p:sldId id="258" r:id="rId5"/>
    <p:sldId id="259" r:id="rId6"/>
    <p:sldId id="260" r:id="rId7"/>
    <p:sldId id="261" r:id="rId8"/>
    <p:sldId id="262" r:id="rId9"/>
    <p:sldId id="263" r:id="rId10"/>
    <p:sldId id="265" r:id="rId11"/>
    <p:sldId id="266" r:id="rId12"/>
    <p:sldId id="267" r:id="rId13"/>
    <p:sldId id="268" r:id="rId14"/>
    <p:sldId id="269" r:id="rId15"/>
    <p:sldId id="270" r:id="rId16"/>
    <p:sldId id="271" r:id="rId17"/>
    <p:sldId id="272" r:id="rId18"/>
    <p:sldId id="284"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Google Sans Medium" panose="020B0603030502040204" pitchFamily="34"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
      <p:font typeface="Open Sans SemiBold" panose="020F050202020403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37"/>
  </p:normalViewPr>
  <p:slideViewPr>
    <p:cSldViewPr snapToGrid="0">
      <p:cViewPr>
        <p:scale>
          <a:sx n="93" d="100"/>
          <a:sy n="93" d="100"/>
        </p:scale>
        <p:origin x="456" y="7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4c37863e3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4c37863e3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4c37863e3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4c37863e3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4c37863e3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4c37863e3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4c37863e3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4c37863e3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e4c37863e3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e4c37863e3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e4c37863e3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e4c37863e3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4c37863e3_0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4c37863e3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4c37863e3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e4c37863e3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4c37863e3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e4c37863e3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07728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4c37863e3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4c37863e3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e4c37863e3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e4c37863e3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4c37863e3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4c37863e3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4c37863e3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4c37863e3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e4c37863e3_0_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e4c37863e3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4c37863e3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e4c37863e3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4c37863e3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4c37863e3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4c37863e3_0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4c37863e3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e4c37863e3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e4c37863e3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e4c37863e3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e4c37863e3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e4c37863e3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e4c37863e3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e4c37863e3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e4c37863e3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e4c37863e3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e4c37863e3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4c37863e3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4c37863e3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e4c37863e3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e4c37863e3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e4c37863e3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e4c37863e3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e4c37863e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e4c37863e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e4c37863e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e4c37863e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
        <p:cNvGrpSpPr/>
        <p:nvPr/>
      </p:nvGrpSpPr>
      <p:grpSpPr>
        <a:xfrm>
          <a:off x="0" y="0"/>
          <a:ext cx="0" cy="0"/>
          <a:chOff x="0" y="0"/>
          <a:chExt cx="0" cy="0"/>
        </a:xfrm>
      </p:grpSpPr>
      <p:sp>
        <p:nvSpPr>
          <p:cNvPr id="77" name="Google Shape;77;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8" name="Google Shape;78;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9" name="Google Shape;7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0" name="Google Shape;80;p2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3" name="Google Shape;8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7" name="Google Shape;8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8"/>
        <p:cNvGrpSpPr/>
        <p:nvPr/>
      </p:nvGrpSpPr>
      <p:grpSpPr>
        <a:xfrm>
          <a:off x="0" y="0"/>
          <a:ext cx="0" cy="0"/>
          <a:chOff x="0" y="0"/>
          <a:chExt cx="0" cy="0"/>
        </a:xfrm>
      </p:grpSpPr>
      <p:sp>
        <p:nvSpPr>
          <p:cNvPr id="89" name="Google Shape;8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1" name="Google Shape;91;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2" name="Google Shape;9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6"/>
        <p:cNvGrpSpPr/>
        <p:nvPr/>
      </p:nvGrpSpPr>
      <p:grpSpPr>
        <a:xfrm>
          <a:off x="0" y="0"/>
          <a:ext cx="0" cy="0"/>
          <a:chOff x="0" y="0"/>
          <a:chExt cx="0" cy="0"/>
        </a:xfrm>
      </p:grpSpPr>
      <p:sp>
        <p:nvSpPr>
          <p:cNvPr id="97" name="Google Shape;97;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8" name="Google Shape;98;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9" name="Google Shape;9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2" name="Google Shape;102;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3"/>
        <p:cNvGrpSpPr/>
        <p:nvPr/>
      </p:nvGrpSpPr>
      <p:grpSpPr>
        <a:xfrm>
          <a:off x="0" y="0"/>
          <a:ext cx="0" cy="0"/>
          <a:chOff x="0" y="0"/>
          <a:chExt cx="0" cy="0"/>
        </a:xfrm>
      </p:grpSpPr>
      <p:sp>
        <p:nvSpPr>
          <p:cNvPr id="104" name="Google Shape;104;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6" name="Google Shape;106;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 name="Google Shape;107;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8" name="Google Shape;1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9"/>
        <p:cNvGrpSpPr/>
        <p:nvPr/>
      </p:nvGrpSpPr>
      <p:grpSpPr>
        <a:xfrm>
          <a:off x="0" y="0"/>
          <a:ext cx="0" cy="0"/>
          <a:chOff x="0" y="0"/>
          <a:chExt cx="0" cy="0"/>
        </a:xfrm>
      </p:grpSpPr>
      <p:sp>
        <p:nvSpPr>
          <p:cNvPr id="110" name="Google Shape;110;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11" name="Google Shape;11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2"/>
        <p:cNvGrpSpPr/>
        <p:nvPr/>
      </p:nvGrpSpPr>
      <p:grpSpPr>
        <a:xfrm>
          <a:off x="0" y="0"/>
          <a:ext cx="0" cy="0"/>
          <a:chOff x="0" y="0"/>
          <a:chExt cx="0" cy="0"/>
        </a:xfrm>
      </p:grpSpPr>
      <p:sp>
        <p:nvSpPr>
          <p:cNvPr id="113" name="Google Shape;113;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4" name="Google Shape;114;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5" name="Google Shape;1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16"/>
        <p:cNvGrpSpPr/>
        <p:nvPr/>
      </p:nvGrpSpPr>
      <p:grpSpPr>
        <a:xfrm>
          <a:off x="0" y="0"/>
          <a:ext cx="0" cy="0"/>
          <a:chOff x="0" y="0"/>
          <a:chExt cx="0" cy="0"/>
        </a:xfrm>
      </p:grpSpPr>
      <p:sp>
        <p:nvSpPr>
          <p:cNvPr id="117" name="Google Shape;11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20"/>
        <p:cNvGrpSpPr/>
        <p:nvPr/>
      </p:nvGrpSpPr>
      <p:grpSpPr>
        <a:xfrm>
          <a:off x="0" y="0"/>
          <a:ext cx="0" cy="0"/>
          <a:chOff x="0" y="0"/>
          <a:chExt cx="0" cy="0"/>
        </a:xfrm>
      </p:grpSpPr>
      <p:sp>
        <p:nvSpPr>
          <p:cNvPr id="121" name="Google Shape;121;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2" name="Google Shape;122;p32"/>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4"/>
        <p:cNvGrpSpPr/>
        <p:nvPr/>
      </p:nvGrpSpPr>
      <p:grpSpPr>
        <a:xfrm>
          <a:off x="0" y="0"/>
          <a:ext cx="0" cy="0"/>
          <a:chOff x="0" y="0"/>
          <a:chExt cx="0" cy="0"/>
        </a:xfrm>
      </p:grpSpPr>
      <p:sp>
        <p:nvSpPr>
          <p:cNvPr id="125" name="Google Shape;125;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6" name="Google Shape;126;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8"/>
        <p:cNvGrpSpPr/>
        <p:nvPr/>
      </p:nvGrpSpPr>
      <p:grpSpPr>
        <a:xfrm>
          <a:off x="0" y="0"/>
          <a:ext cx="0" cy="0"/>
          <a:chOff x="0" y="0"/>
          <a:chExt cx="0" cy="0"/>
        </a:xfrm>
      </p:grpSpPr>
      <p:sp>
        <p:nvSpPr>
          <p:cNvPr id="129" name="Google Shape;12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0" name="Google Shape;130;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32"/>
        <p:cNvGrpSpPr/>
        <p:nvPr/>
      </p:nvGrpSpPr>
      <p:grpSpPr>
        <a:xfrm>
          <a:off x="0" y="0"/>
          <a:ext cx="0" cy="0"/>
          <a:chOff x="0" y="0"/>
          <a:chExt cx="0" cy="0"/>
        </a:xfrm>
      </p:grpSpPr>
      <p:sp>
        <p:nvSpPr>
          <p:cNvPr id="133" name="Google Shape;13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4" name="Google Shape;134;p35"/>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36"/>
        <p:cNvGrpSpPr/>
        <p:nvPr/>
      </p:nvGrpSpPr>
      <p:grpSpPr>
        <a:xfrm>
          <a:off x="0" y="0"/>
          <a:ext cx="0" cy="0"/>
          <a:chOff x="0" y="0"/>
          <a:chExt cx="0" cy="0"/>
        </a:xfrm>
      </p:grpSpPr>
      <p:sp>
        <p:nvSpPr>
          <p:cNvPr id="137" name="Google Shape;13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8" name="Google Shape;138;p36"/>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40"/>
        <p:cNvGrpSpPr/>
        <p:nvPr/>
      </p:nvGrpSpPr>
      <p:grpSpPr>
        <a:xfrm>
          <a:off x="0" y="0"/>
          <a:ext cx="0" cy="0"/>
          <a:chOff x="0" y="0"/>
          <a:chExt cx="0" cy="0"/>
        </a:xfrm>
      </p:grpSpPr>
      <p:sp>
        <p:nvSpPr>
          <p:cNvPr id="141" name="Google Shape;141;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2" name="Google Shape;142;p37"/>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44"/>
        <p:cNvGrpSpPr/>
        <p:nvPr/>
      </p:nvGrpSpPr>
      <p:grpSpPr>
        <a:xfrm>
          <a:off x="0" y="0"/>
          <a:ext cx="0" cy="0"/>
          <a:chOff x="0" y="0"/>
          <a:chExt cx="0" cy="0"/>
        </a:xfrm>
      </p:grpSpPr>
      <p:sp>
        <p:nvSpPr>
          <p:cNvPr id="145" name="Google Shape;14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6" name="Google Shape;146;p38"/>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Google Shape;147;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4" name="Google Shape;74;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75" name="Google Shape;75;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4.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xd.adobe.com/view/2ab87b10-a9de-4913-a9a3-218623761c53-7feb/" TargetMode="External"/><Relationship Id="rId2" Type="http://schemas.openxmlformats.org/officeDocument/2006/relationships/notesSlide" Target="../notesSlides/notesSlide12.xml"/><Relationship Id="rId1" Type="http://schemas.openxmlformats.org/officeDocument/2006/relationships/slideLayout" Target="../slideLayouts/slideLayout3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5.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5.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5.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hyperlink" Target="https://xd.adobe.com/view/9f8f09cc-b5f2-492d-9f46-30221cd4316c-cadc/" TargetMode="External"/><Relationship Id="rId2" Type="http://schemas.openxmlformats.org/officeDocument/2006/relationships/notesSlide" Target="../notesSlides/notesSlide19.xml"/><Relationship Id="rId1" Type="http://schemas.openxmlformats.org/officeDocument/2006/relationships/slideLayout" Target="../slideLayouts/slideLayout35.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4.xml"/><Relationship Id="rId5" Type="http://schemas.openxmlformats.org/officeDocument/2006/relationships/image" Target="../media/image4.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51"/>
        <p:cNvGrpSpPr/>
        <p:nvPr/>
      </p:nvGrpSpPr>
      <p:grpSpPr>
        <a:xfrm>
          <a:off x="0" y="0"/>
          <a:ext cx="0" cy="0"/>
          <a:chOff x="0" y="0"/>
          <a:chExt cx="0" cy="0"/>
        </a:xfrm>
      </p:grpSpPr>
      <p:sp>
        <p:nvSpPr>
          <p:cNvPr id="152" name="Google Shape;152;p39"/>
          <p:cNvSpPr txBox="1"/>
          <p:nvPr/>
        </p:nvSpPr>
        <p:spPr>
          <a:xfrm>
            <a:off x="517675" y="1819750"/>
            <a:ext cx="6192600" cy="7389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3600" dirty="0">
                <a:solidFill>
                  <a:srgbClr val="FFFFFF"/>
                </a:solidFill>
                <a:latin typeface="Open Sans SemiBold"/>
                <a:ea typeface="Open Sans SemiBold"/>
                <a:cs typeface="Open Sans SemiBold"/>
                <a:sym typeface="Open Sans SemiBold"/>
              </a:rPr>
              <a:t>Breathe App </a:t>
            </a:r>
            <a:endParaRPr sz="3600" dirty="0">
              <a:solidFill>
                <a:srgbClr val="FFFFFF"/>
              </a:solidFill>
              <a:latin typeface="Open Sans SemiBold"/>
              <a:ea typeface="Open Sans SemiBold"/>
              <a:cs typeface="Open Sans SemiBold"/>
              <a:sym typeface="Open Sans SemiBold"/>
            </a:endParaRPr>
          </a:p>
        </p:txBody>
      </p:sp>
      <p:sp>
        <p:nvSpPr>
          <p:cNvPr id="153" name="Google Shape;153;p39"/>
          <p:cNvSpPr txBox="1"/>
          <p:nvPr/>
        </p:nvSpPr>
        <p:spPr>
          <a:xfrm>
            <a:off x="517675"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FFFFFF"/>
                </a:solidFill>
                <a:latin typeface="Open Sans"/>
                <a:ea typeface="Open Sans"/>
                <a:cs typeface="Open Sans"/>
                <a:sym typeface="Open Sans"/>
              </a:rPr>
              <a:t>Brian Thompson</a:t>
            </a:r>
            <a:endParaRPr sz="2400" dirty="0">
              <a:solidFill>
                <a:srgbClr val="FFFFFF"/>
              </a:solidFill>
              <a:latin typeface="Open Sans"/>
              <a:ea typeface="Open Sans"/>
              <a:cs typeface="Open Sans"/>
              <a:sym typeface="Open Sans"/>
            </a:endParaRPr>
          </a:p>
        </p:txBody>
      </p:sp>
      <p:cxnSp>
        <p:nvCxnSpPr>
          <p:cNvPr id="154" name="Google Shape;154;p39"/>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39"/>
        <p:cNvGrpSpPr/>
        <p:nvPr/>
      </p:nvGrpSpPr>
      <p:grpSpPr>
        <a:xfrm>
          <a:off x="0" y="0"/>
          <a:ext cx="0" cy="0"/>
          <a:chOff x="0" y="0"/>
          <a:chExt cx="0" cy="0"/>
        </a:xfrm>
      </p:grpSpPr>
      <p:sp>
        <p:nvSpPr>
          <p:cNvPr id="240" name="Google Shape;240;p49"/>
          <p:cNvSpPr txBox="1"/>
          <p:nvPr/>
        </p:nvSpPr>
        <p:spPr>
          <a:xfrm>
            <a:off x="3721275" y="1886850"/>
            <a:ext cx="63021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41" name="Google Shape;241;p49"/>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42" name="Google Shape;242;p49"/>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
        <p:nvSpPr>
          <p:cNvPr id="243" name="Google Shape;243;p4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13" name="Picture 12">
            <a:extLst>
              <a:ext uri="{FF2B5EF4-FFF2-40B4-BE49-F238E27FC236}">
                <a16:creationId xmlns:a16="http://schemas.microsoft.com/office/drawing/2014/main" id="{AFAA0BF8-7BCC-F540-9DBF-2BB9310BE8BE}"/>
              </a:ext>
            </a:extLst>
          </p:cNvPr>
          <p:cNvPicPr>
            <a:picLocks noChangeAspect="1"/>
          </p:cNvPicPr>
          <p:nvPr/>
        </p:nvPicPr>
        <p:blipFill>
          <a:blip r:embed="rId3"/>
          <a:stretch>
            <a:fillRect/>
          </a:stretch>
        </p:blipFill>
        <p:spPr>
          <a:xfrm>
            <a:off x="4672052" y="385010"/>
            <a:ext cx="2421300" cy="4619146"/>
          </a:xfrm>
          <a:prstGeom prst="rect">
            <a:avLst/>
          </a:prstGeom>
        </p:spPr>
      </p:pic>
      <p:sp>
        <p:nvSpPr>
          <p:cNvPr id="248" name="Google Shape;248;p5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49" name="Google Shape;249;p5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52" name="Google Shape;252;p50"/>
          <p:cNvSpPr txBox="1"/>
          <p:nvPr/>
        </p:nvSpPr>
        <p:spPr>
          <a:xfrm>
            <a:off x="517675" y="1522550"/>
            <a:ext cx="2421300" cy="16932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rgbClr val="000000"/>
              </a:buClr>
              <a:buSzPts val="1100"/>
              <a:buFont typeface="Arial"/>
              <a:buNone/>
            </a:pPr>
            <a:r>
              <a:rPr lang="en">
                <a:solidFill>
                  <a:srgbClr val="5F6368"/>
                </a:solidFill>
                <a:latin typeface="Open Sans"/>
                <a:ea typeface="Open Sans"/>
                <a:cs typeface="Open Sans"/>
                <a:sym typeface="Open Sans"/>
              </a:rPr>
              <a:t>[Your notes about goals and thought process + how you responded to and implemented peer feedback]</a:t>
            </a:r>
            <a:endParaRPr/>
          </a:p>
        </p:txBody>
      </p:sp>
      <p:cxnSp>
        <p:nvCxnSpPr>
          <p:cNvPr id="253" name="Google Shape;253;p50"/>
          <p:cNvCxnSpPr/>
          <p:nvPr/>
        </p:nvCxnSpPr>
        <p:spPr>
          <a:xfrm>
            <a:off x="4565525" y="1608925"/>
            <a:ext cx="918900" cy="0"/>
          </a:xfrm>
          <a:prstGeom prst="straightConnector1">
            <a:avLst/>
          </a:prstGeom>
          <a:noFill/>
          <a:ln w="19050" cap="flat" cmpd="sng">
            <a:solidFill>
              <a:srgbClr val="FBBC04"/>
            </a:solidFill>
            <a:prstDash val="solid"/>
            <a:round/>
            <a:headEnd type="none" w="med" len="med"/>
            <a:tailEnd type="triangle" w="med" len="med"/>
          </a:ln>
        </p:spPr>
      </p:cxnSp>
      <p:sp>
        <p:nvSpPr>
          <p:cNvPr id="254" name="Google Shape;254;p50"/>
          <p:cNvSpPr txBox="1"/>
          <p:nvPr/>
        </p:nvSpPr>
        <p:spPr>
          <a:xfrm>
            <a:off x="3506850" y="1208725"/>
            <a:ext cx="1100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5F6368"/>
                </a:solidFill>
                <a:latin typeface="Open Sans"/>
                <a:ea typeface="Open Sans"/>
                <a:cs typeface="Open Sans"/>
                <a:sym typeface="Open Sans"/>
              </a:rPr>
              <a:t>Description of the element and its benefit to the user</a:t>
            </a:r>
            <a:endParaRPr sz="1000">
              <a:solidFill>
                <a:srgbClr val="5F6368"/>
              </a:solidFill>
              <a:latin typeface="Open Sans"/>
              <a:ea typeface="Open Sans"/>
              <a:cs typeface="Open Sans"/>
              <a:sym typeface="Open Sans"/>
            </a:endParaRPr>
          </a:p>
        </p:txBody>
      </p:sp>
      <p:cxnSp>
        <p:nvCxnSpPr>
          <p:cNvPr id="255" name="Google Shape;255;p50"/>
          <p:cNvCxnSpPr/>
          <p:nvPr/>
        </p:nvCxnSpPr>
        <p:spPr>
          <a:xfrm rot="10800000">
            <a:off x="7096000" y="2920200"/>
            <a:ext cx="918000" cy="0"/>
          </a:xfrm>
          <a:prstGeom prst="straightConnector1">
            <a:avLst/>
          </a:prstGeom>
          <a:noFill/>
          <a:ln w="19050" cap="flat" cmpd="sng">
            <a:solidFill>
              <a:srgbClr val="FBBC04"/>
            </a:solidFill>
            <a:prstDash val="solid"/>
            <a:round/>
            <a:headEnd type="none" w="med" len="med"/>
            <a:tailEnd type="triangle" w="med" len="med"/>
          </a:ln>
        </p:spPr>
      </p:cxnSp>
      <p:sp>
        <p:nvSpPr>
          <p:cNvPr id="256" name="Google Shape;256;p50"/>
          <p:cNvSpPr txBox="1"/>
          <p:nvPr/>
        </p:nvSpPr>
        <p:spPr>
          <a:xfrm>
            <a:off x="8030375" y="2520000"/>
            <a:ext cx="1100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5F6368"/>
                </a:solidFill>
                <a:latin typeface="Open Sans"/>
                <a:ea typeface="Open Sans"/>
                <a:cs typeface="Open Sans"/>
                <a:sym typeface="Open Sans"/>
              </a:rPr>
              <a:t>Description of the element and its benefit to the user</a:t>
            </a:r>
            <a:endParaRPr sz="10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4347FCBD-F66E-B14D-AEC3-F8333D814CF0}"/>
              </a:ext>
            </a:extLst>
          </p:cNvPr>
          <p:cNvPicPr>
            <a:picLocks noChangeAspect="1"/>
          </p:cNvPicPr>
          <p:nvPr/>
        </p:nvPicPr>
        <p:blipFill>
          <a:blip r:embed="rId4"/>
          <a:stretch>
            <a:fillRect/>
          </a:stretch>
        </p:blipFill>
        <p:spPr>
          <a:xfrm>
            <a:off x="4754880" y="847023"/>
            <a:ext cx="2252312" cy="3657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5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Low-fidelity prototype</a:t>
            </a:r>
            <a:endParaRPr sz="2400">
              <a:solidFill>
                <a:srgbClr val="5F6368"/>
              </a:solidFill>
              <a:latin typeface="Open Sans"/>
              <a:ea typeface="Open Sans"/>
              <a:cs typeface="Open Sans"/>
              <a:sym typeface="Open Sans"/>
            </a:endParaRPr>
          </a:p>
        </p:txBody>
      </p:sp>
      <p:sp>
        <p:nvSpPr>
          <p:cNvPr id="263" name="Google Shape;263;p51"/>
          <p:cNvSpPr txBox="1"/>
          <p:nvPr/>
        </p:nvSpPr>
        <p:spPr>
          <a:xfrm>
            <a:off x="532875" y="1793800"/>
            <a:ext cx="2915400" cy="83096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Link to Low-fidelity prototype </a:t>
            </a:r>
            <a:r>
              <a:rPr lang="en" dirty="0">
                <a:solidFill>
                  <a:srgbClr val="5F6368"/>
                </a:solidFill>
                <a:latin typeface="Open Sans"/>
                <a:ea typeface="Open Sans"/>
                <a:cs typeface="Open Sans"/>
                <a:sym typeface="Open Sans"/>
                <a:hlinkClick r:id="rId3"/>
              </a:rPr>
              <a:t>here</a:t>
            </a:r>
            <a:endParaRPr dirty="0">
              <a:latin typeface="Open Sans"/>
              <a:ea typeface="Open Sans"/>
              <a:cs typeface="Open Sans"/>
              <a:sym typeface="Open Sans"/>
            </a:endParaRPr>
          </a:p>
        </p:txBody>
      </p:sp>
      <p:pic>
        <p:nvPicPr>
          <p:cNvPr id="4" name="Picture 3">
            <a:extLst>
              <a:ext uri="{FF2B5EF4-FFF2-40B4-BE49-F238E27FC236}">
                <a16:creationId xmlns:a16="http://schemas.microsoft.com/office/drawing/2014/main" id="{BE2AA661-85A0-7C4C-922B-485E1E38650B}"/>
              </a:ext>
            </a:extLst>
          </p:cNvPr>
          <p:cNvPicPr>
            <a:picLocks noChangeAspect="1"/>
          </p:cNvPicPr>
          <p:nvPr/>
        </p:nvPicPr>
        <p:blipFill>
          <a:blip r:embed="rId4"/>
          <a:stretch>
            <a:fillRect/>
          </a:stretch>
        </p:blipFill>
        <p:spPr>
          <a:xfrm>
            <a:off x="2983832" y="1085143"/>
            <a:ext cx="6160168" cy="376598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5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parameters</a:t>
            </a:r>
            <a:endParaRPr sz="2400">
              <a:solidFill>
                <a:srgbClr val="5F6368"/>
              </a:solidFill>
              <a:latin typeface="Open Sans"/>
              <a:ea typeface="Open Sans"/>
              <a:cs typeface="Open Sans"/>
              <a:sym typeface="Open Sans"/>
            </a:endParaRPr>
          </a:p>
        </p:txBody>
      </p:sp>
      <p:sp>
        <p:nvSpPr>
          <p:cNvPr id="270" name="Google Shape;270;p52"/>
          <p:cNvSpPr txBox="1"/>
          <p:nvPr/>
        </p:nvSpPr>
        <p:spPr>
          <a:xfrm>
            <a:off x="868275" y="193265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Study type:</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Unmoderated usability study</a:t>
            </a:r>
            <a:endParaRPr sz="1200" b="1">
              <a:solidFill>
                <a:srgbClr val="4285F4"/>
              </a:solidFill>
              <a:latin typeface="Open Sans"/>
              <a:ea typeface="Open Sans"/>
              <a:cs typeface="Open Sans"/>
              <a:sym typeface="Open Sans"/>
            </a:endParaRPr>
          </a:p>
        </p:txBody>
      </p:sp>
      <p:sp>
        <p:nvSpPr>
          <p:cNvPr id="271" name="Google Shape;271;p52"/>
          <p:cNvSpPr/>
          <p:nvPr/>
        </p:nvSpPr>
        <p:spPr>
          <a:xfrm>
            <a:off x="2334675" y="130487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2"/>
          <p:cNvSpPr txBox="1"/>
          <p:nvPr/>
        </p:nvSpPr>
        <p:spPr>
          <a:xfrm>
            <a:off x="4829625" y="1932650"/>
            <a:ext cx="3446100" cy="7848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Location:</a:t>
            </a:r>
            <a:endParaRPr dirty="0">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dirty="0">
                <a:solidFill>
                  <a:srgbClr val="5F6368"/>
                </a:solidFill>
                <a:latin typeface="Open Sans"/>
                <a:ea typeface="Open Sans"/>
                <a:cs typeface="Open Sans"/>
                <a:sym typeface="Open Sans"/>
              </a:rPr>
              <a:t>United States, remote</a:t>
            </a:r>
            <a:endParaRPr sz="1200" b="1" dirty="0">
              <a:solidFill>
                <a:srgbClr val="FBBC04"/>
              </a:solidFill>
              <a:latin typeface="Open Sans"/>
              <a:ea typeface="Open Sans"/>
              <a:cs typeface="Open Sans"/>
              <a:sym typeface="Open Sans"/>
            </a:endParaRPr>
          </a:p>
        </p:txBody>
      </p:sp>
      <p:sp>
        <p:nvSpPr>
          <p:cNvPr id="273" name="Google Shape;273;p52"/>
          <p:cNvSpPr/>
          <p:nvPr/>
        </p:nvSpPr>
        <p:spPr>
          <a:xfrm>
            <a:off x="6296025" y="130487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2"/>
          <p:cNvSpPr txBox="1"/>
          <p:nvPr/>
        </p:nvSpPr>
        <p:spPr>
          <a:xfrm>
            <a:off x="868275" y="3914900"/>
            <a:ext cx="3446100" cy="7848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Participants:</a:t>
            </a:r>
            <a:endParaRPr dirty="0">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dirty="0">
                <a:solidFill>
                  <a:srgbClr val="5F6368"/>
                </a:solidFill>
                <a:latin typeface="Open Sans"/>
                <a:ea typeface="Open Sans"/>
                <a:cs typeface="Open Sans"/>
                <a:sym typeface="Open Sans"/>
              </a:rPr>
              <a:t>5 participants </a:t>
            </a:r>
            <a:endParaRPr sz="1200" b="1" dirty="0">
              <a:solidFill>
                <a:srgbClr val="4285F4"/>
              </a:solidFill>
              <a:latin typeface="Open Sans"/>
              <a:ea typeface="Open Sans"/>
              <a:cs typeface="Open Sans"/>
              <a:sym typeface="Open Sans"/>
            </a:endParaRPr>
          </a:p>
        </p:txBody>
      </p:sp>
      <p:sp>
        <p:nvSpPr>
          <p:cNvPr id="275" name="Google Shape;275;p52"/>
          <p:cNvSpPr/>
          <p:nvPr/>
        </p:nvSpPr>
        <p:spPr>
          <a:xfrm>
            <a:off x="2334675" y="328712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2"/>
          <p:cNvSpPr txBox="1"/>
          <p:nvPr/>
        </p:nvSpPr>
        <p:spPr>
          <a:xfrm>
            <a:off x="4829625" y="3914900"/>
            <a:ext cx="3446100" cy="7848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Clr>
                <a:schemeClr val="dk1"/>
              </a:buClr>
              <a:buSzPts val="1100"/>
              <a:buFont typeface="Arial"/>
              <a:buNone/>
            </a:pPr>
            <a:r>
              <a:rPr lang="en" dirty="0">
                <a:solidFill>
                  <a:srgbClr val="5F6368"/>
                </a:solidFill>
                <a:latin typeface="Open Sans SemiBold"/>
                <a:ea typeface="Open Sans SemiBold"/>
                <a:cs typeface="Open Sans SemiBold"/>
                <a:sym typeface="Open Sans SemiBold"/>
              </a:rPr>
              <a:t>Length:</a:t>
            </a:r>
            <a:endParaRPr dirty="0">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dirty="0">
                <a:solidFill>
                  <a:srgbClr val="5F6368"/>
                </a:solidFill>
                <a:latin typeface="Open Sans"/>
                <a:ea typeface="Open Sans"/>
                <a:cs typeface="Open Sans"/>
                <a:sym typeface="Open Sans"/>
              </a:rPr>
              <a:t>30 minutes</a:t>
            </a:r>
            <a:endParaRPr sz="1200" b="1" dirty="0">
              <a:solidFill>
                <a:srgbClr val="4285F4"/>
              </a:solidFill>
              <a:latin typeface="Open Sans"/>
              <a:ea typeface="Open Sans"/>
              <a:cs typeface="Open Sans"/>
              <a:sym typeface="Open Sans"/>
            </a:endParaRPr>
          </a:p>
        </p:txBody>
      </p:sp>
      <p:sp>
        <p:nvSpPr>
          <p:cNvPr id="277" name="Google Shape;277;p52"/>
          <p:cNvSpPr/>
          <p:nvPr/>
        </p:nvSpPr>
        <p:spPr>
          <a:xfrm>
            <a:off x="6296025" y="328712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2"/>
          <p:cNvSpPr/>
          <p:nvPr/>
        </p:nvSpPr>
        <p:spPr>
          <a:xfrm>
            <a:off x="2432025" y="3415575"/>
            <a:ext cx="318600" cy="223550"/>
          </a:xfrm>
          <a:custGeom>
            <a:avLst/>
            <a:gdLst/>
            <a:ahLst/>
            <a:cxnLst/>
            <a:rect l="l" t="t" r="r" b="b"/>
            <a:pathLst>
              <a:path w="1048" h="735" extrusionOk="0">
                <a:moveTo>
                  <a:pt x="759" y="367"/>
                </a:moveTo>
                <a:cubicBezTo>
                  <a:pt x="833" y="367"/>
                  <a:pt x="889" y="308"/>
                  <a:pt x="889" y="237"/>
                </a:cubicBezTo>
                <a:cubicBezTo>
                  <a:pt x="889" y="167"/>
                  <a:pt x="830" y="107"/>
                  <a:pt x="759" y="107"/>
                </a:cubicBezTo>
                <a:cubicBezTo>
                  <a:pt x="686" y="107"/>
                  <a:pt x="630" y="167"/>
                  <a:pt x="630" y="237"/>
                </a:cubicBezTo>
                <a:cubicBezTo>
                  <a:pt x="630" y="308"/>
                  <a:pt x="689" y="367"/>
                  <a:pt x="759" y="367"/>
                </a:cubicBezTo>
                <a:close/>
                <a:moveTo>
                  <a:pt x="367" y="316"/>
                </a:moveTo>
                <a:cubicBezTo>
                  <a:pt x="455" y="316"/>
                  <a:pt x="522" y="246"/>
                  <a:pt x="522" y="158"/>
                </a:cubicBezTo>
                <a:cubicBezTo>
                  <a:pt x="522" y="71"/>
                  <a:pt x="452" y="0"/>
                  <a:pt x="367" y="0"/>
                </a:cubicBezTo>
                <a:cubicBezTo>
                  <a:pt x="283" y="0"/>
                  <a:pt x="209" y="71"/>
                  <a:pt x="209" y="158"/>
                </a:cubicBezTo>
                <a:cubicBezTo>
                  <a:pt x="209" y="246"/>
                  <a:pt x="283" y="316"/>
                  <a:pt x="367" y="316"/>
                </a:cubicBezTo>
                <a:close/>
                <a:moveTo>
                  <a:pt x="759" y="471"/>
                </a:moveTo>
                <a:cubicBezTo>
                  <a:pt x="664" y="471"/>
                  <a:pt x="472" y="519"/>
                  <a:pt x="472" y="615"/>
                </a:cubicBezTo>
                <a:lnTo>
                  <a:pt x="472" y="734"/>
                </a:lnTo>
                <a:lnTo>
                  <a:pt x="1047" y="734"/>
                </a:lnTo>
                <a:lnTo>
                  <a:pt x="1047" y="615"/>
                </a:lnTo>
                <a:cubicBezTo>
                  <a:pt x="1047" y="522"/>
                  <a:pt x="855" y="471"/>
                  <a:pt x="759" y="471"/>
                </a:cubicBezTo>
                <a:close/>
                <a:moveTo>
                  <a:pt x="367" y="421"/>
                </a:moveTo>
                <a:cubicBezTo>
                  <a:pt x="246" y="421"/>
                  <a:pt x="0" y="483"/>
                  <a:pt x="0" y="604"/>
                </a:cubicBezTo>
                <a:lnTo>
                  <a:pt x="0" y="734"/>
                </a:lnTo>
                <a:lnTo>
                  <a:pt x="367" y="734"/>
                </a:lnTo>
                <a:lnTo>
                  <a:pt x="367" y="615"/>
                </a:lnTo>
                <a:cubicBezTo>
                  <a:pt x="367" y="570"/>
                  <a:pt x="384" y="494"/>
                  <a:pt x="491" y="435"/>
                </a:cubicBezTo>
                <a:cubicBezTo>
                  <a:pt x="446" y="426"/>
                  <a:pt x="404" y="421"/>
                  <a:pt x="367" y="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79" name="Google Shape;279;p52"/>
          <p:cNvSpPr/>
          <p:nvPr/>
        </p:nvSpPr>
        <p:spPr>
          <a:xfrm>
            <a:off x="6441252" y="1401778"/>
            <a:ext cx="222841" cy="319496"/>
          </a:xfrm>
          <a:custGeom>
            <a:avLst/>
            <a:gdLst/>
            <a:ahLst/>
            <a:cxnLst/>
            <a:rect l="l" t="t" r="r" b="b"/>
            <a:pathLst>
              <a:path w="734" h="1048" extrusionOk="0">
                <a:moveTo>
                  <a:pt x="366" y="0"/>
                </a:moveTo>
                <a:cubicBezTo>
                  <a:pt x="163" y="0"/>
                  <a:pt x="0" y="164"/>
                  <a:pt x="0" y="367"/>
                </a:cubicBezTo>
                <a:cubicBezTo>
                  <a:pt x="0" y="641"/>
                  <a:pt x="366" y="1047"/>
                  <a:pt x="366" y="1047"/>
                </a:cubicBezTo>
                <a:cubicBezTo>
                  <a:pt x="366" y="1047"/>
                  <a:pt x="733" y="641"/>
                  <a:pt x="733" y="367"/>
                </a:cubicBezTo>
                <a:cubicBezTo>
                  <a:pt x="731" y="164"/>
                  <a:pt x="567" y="0"/>
                  <a:pt x="366" y="0"/>
                </a:cubicBezTo>
                <a:close/>
                <a:moveTo>
                  <a:pt x="366" y="497"/>
                </a:moveTo>
                <a:cubicBezTo>
                  <a:pt x="293" y="497"/>
                  <a:pt x="237" y="438"/>
                  <a:pt x="237" y="367"/>
                </a:cubicBezTo>
                <a:cubicBezTo>
                  <a:pt x="237" y="296"/>
                  <a:pt x="296" y="237"/>
                  <a:pt x="366" y="237"/>
                </a:cubicBezTo>
                <a:cubicBezTo>
                  <a:pt x="440" y="237"/>
                  <a:pt x="496" y="296"/>
                  <a:pt x="496" y="367"/>
                </a:cubicBezTo>
                <a:cubicBezTo>
                  <a:pt x="496" y="438"/>
                  <a:pt x="437" y="497"/>
                  <a:pt x="366" y="49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80" name="Google Shape;280;p52"/>
          <p:cNvSpPr/>
          <p:nvPr/>
        </p:nvSpPr>
        <p:spPr>
          <a:xfrm>
            <a:off x="6392921" y="3384699"/>
            <a:ext cx="319496" cy="318153"/>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81" name="Google Shape;281;p52"/>
          <p:cNvSpPr/>
          <p:nvPr/>
        </p:nvSpPr>
        <p:spPr>
          <a:xfrm>
            <a:off x="2460538" y="1416000"/>
            <a:ext cx="261574" cy="291049"/>
          </a:xfrm>
          <a:custGeom>
            <a:avLst/>
            <a:gdLst/>
            <a:ahLst/>
            <a:cxnLst/>
            <a:rect l="l" t="t" r="r" b="b"/>
            <a:pathLst>
              <a:path w="941" h="1046" extrusionOk="0">
                <a:moveTo>
                  <a:pt x="833" y="105"/>
                </a:moveTo>
                <a:lnTo>
                  <a:pt x="616" y="105"/>
                </a:lnTo>
                <a:cubicBezTo>
                  <a:pt x="593" y="46"/>
                  <a:pt x="537" y="0"/>
                  <a:pt x="469" y="0"/>
                </a:cubicBezTo>
                <a:cubicBezTo>
                  <a:pt x="401" y="0"/>
                  <a:pt x="345" y="46"/>
                  <a:pt x="322" y="105"/>
                </a:cubicBezTo>
                <a:lnTo>
                  <a:pt x="105" y="105"/>
                </a:lnTo>
                <a:cubicBezTo>
                  <a:pt x="48" y="105"/>
                  <a:pt x="0" y="153"/>
                  <a:pt x="0" y="209"/>
                </a:cubicBezTo>
                <a:lnTo>
                  <a:pt x="0" y="940"/>
                </a:lnTo>
                <a:cubicBezTo>
                  <a:pt x="0" y="997"/>
                  <a:pt x="48" y="1045"/>
                  <a:pt x="105" y="1045"/>
                </a:cubicBezTo>
                <a:lnTo>
                  <a:pt x="836" y="1045"/>
                </a:lnTo>
                <a:cubicBezTo>
                  <a:pt x="892" y="1045"/>
                  <a:pt x="940" y="997"/>
                  <a:pt x="940" y="940"/>
                </a:cubicBezTo>
                <a:lnTo>
                  <a:pt x="940" y="209"/>
                </a:lnTo>
                <a:cubicBezTo>
                  <a:pt x="937" y="150"/>
                  <a:pt x="889" y="105"/>
                  <a:pt x="833" y="105"/>
                </a:cubicBezTo>
                <a:close/>
                <a:moveTo>
                  <a:pt x="466" y="105"/>
                </a:moveTo>
                <a:cubicBezTo>
                  <a:pt x="494" y="105"/>
                  <a:pt x="520" y="127"/>
                  <a:pt x="520" y="158"/>
                </a:cubicBezTo>
                <a:cubicBezTo>
                  <a:pt x="520" y="187"/>
                  <a:pt x="497" y="212"/>
                  <a:pt x="466" y="212"/>
                </a:cubicBezTo>
                <a:cubicBezTo>
                  <a:pt x="435" y="212"/>
                  <a:pt x="412" y="190"/>
                  <a:pt x="412" y="158"/>
                </a:cubicBezTo>
                <a:cubicBezTo>
                  <a:pt x="415" y="127"/>
                  <a:pt x="438" y="105"/>
                  <a:pt x="466" y="105"/>
                </a:cubicBezTo>
                <a:close/>
                <a:moveTo>
                  <a:pt x="570" y="836"/>
                </a:moveTo>
                <a:lnTo>
                  <a:pt x="204" y="836"/>
                </a:lnTo>
                <a:lnTo>
                  <a:pt x="204" y="731"/>
                </a:lnTo>
                <a:lnTo>
                  <a:pt x="570" y="731"/>
                </a:lnTo>
                <a:lnTo>
                  <a:pt x="570" y="836"/>
                </a:lnTo>
                <a:close/>
                <a:moveTo>
                  <a:pt x="728" y="627"/>
                </a:moveTo>
                <a:lnTo>
                  <a:pt x="206" y="627"/>
                </a:lnTo>
                <a:lnTo>
                  <a:pt x="206" y="523"/>
                </a:lnTo>
                <a:lnTo>
                  <a:pt x="728" y="523"/>
                </a:lnTo>
                <a:lnTo>
                  <a:pt x="728" y="627"/>
                </a:lnTo>
                <a:close/>
                <a:moveTo>
                  <a:pt x="728" y="418"/>
                </a:moveTo>
                <a:lnTo>
                  <a:pt x="206" y="418"/>
                </a:lnTo>
                <a:lnTo>
                  <a:pt x="206" y="314"/>
                </a:lnTo>
                <a:lnTo>
                  <a:pt x="728" y="314"/>
                </a:lnTo>
                <a:lnTo>
                  <a:pt x="728" y="4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287" name="Google Shape;287;p53"/>
          <p:cNvSpPr txBox="1"/>
          <p:nvPr/>
        </p:nvSpPr>
        <p:spPr>
          <a:xfrm>
            <a:off x="532875" y="1355375"/>
            <a:ext cx="6494100" cy="4002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a:solidFill>
                  <a:srgbClr val="5F6368"/>
                </a:solidFill>
                <a:latin typeface="Open Sans"/>
                <a:ea typeface="Open Sans"/>
                <a:cs typeface="Open Sans"/>
                <a:sym typeface="Open Sans"/>
              </a:rPr>
              <a:t>Insert a one to two sentence introduction to the findings shared below.</a:t>
            </a:r>
            <a:endParaRPr>
              <a:solidFill>
                <a:srgbClr val="5F6368"/>
              </a:solidFill>
              <a:latin typeface="Open Sans"/>
              <a:ea typeface="Open Sans"/>
              <a:cs typeface="Open Sans"/>
              <a:sym typeface="Open Sans"/>
            </a:endParaRPr>
          </a:p>
        </p:txBody>
      </p:sp>
      <p:sp>
        <p:nvSpPr>
          <p:cNvPr id="288" name="Google Shape;288;p53"/>
          <p:cNvSpPr txBox="1"/>
          <p:nvPr/>
        </p:nvSpPr>
        <p:spPr>
          <a:xfrm>
            <a:off x="441475" y="3127850"/>
            <a:ext cx="1981200" cy="82173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Users wanted a more efficient way to create an account for the app. </a:t>
            </a:r>
            <a:endParaRPr sz="1200" dirty="0">
              <a:solidFill>
                <a:srgbClr val="5F6368"/>
              </a:solidFill>
              <a:latin typeface="Open Sans"/>
              <a:ea typeface="Open Sans"/>
              <a:cs typeface="Open Sans"/>
              <a:sym typeface="Open Sans"/>
            </a:endParaRPr>
          </a:p>
        </p:txBody>
      </p:sp>
      <p:sp>
        <p:nvSpPr>
          <p:cNvPr id="289" name="Google Shape;289;p53"/>
          <p:cNvSpPr txBox="1"/>
          <p:nvPr/>
        </p:nvSpPr>
        <p:spPr>
          <a:xfrm>
            <a:off x="550125" y="2648825"/>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Account Setup</a:t>
            </a:r>
            <a:endParaRPr dirty="0">
              <a:solidFill>
                <a:srgbClr val="5F6368"/>
              </a:solidFill>
              <a:latin typeface="Open Sans SemiBold"/>
              <a:ea typeface="Open Sans SemiBold"/>
              <a:cs typeface="Open Sans SemiBold"/>
              <a:sym typeface="Open Sans SemiBold"/>
            </a:endParaRPr>
          </a:p>
        </p:txBody>
      </p:sp>
      <p:sp>
        <p:nvSpPr>
          <p:cNvPr id="290" name="Google Shape;290;p53"/>
          <p:cNvSpPr txBox="1"/>
          <p:nvPr/>
        </p:nvSpPr>
        <p:spPr>
          <a:xfrm>
            <a:off x="3394288" y="2648825"/>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Journal Progress</a:t>
            </a:r>
          </a:p>
        </p:txBody>
      </p:sp>
      <p:sp>
        <p:nvSpPr>
          <p:cNvPr id="291" name="Google Shape;291;p53"/>
          <p:cNvSpPr txBox="1"/>
          <p:nvPr/>
        </p:nvSpPr>
        <p:spPr>
          <a:xfrm>
            <a:off x="6238488" y="2648825"/>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Time Selection</a:t>
            </a:r>
            <a:endParaRPr dirty="0">
              <a:solidFill>
                <a:srgbClr val="5F6368"/>
              </a:solidFill>
              <a:latin typeface="Open Sans SemiBold"/>
              <a:ea typeface="Open Sans SemiBold"/>
              <a:cs typeface="Open Sans SemiBold"/>
              <a:sym typeface="Open Sans SemiBold"/>
            </a:endParaRPr>
          </a:p>
        </p:txBody>
      </p:sp>
      <p:sp>
        <p:nvSpPr>
          <p:cNvPr id="292" name="Google Shape;292;p53"/>
          <p:cNvSpPr txBox="1"/>
          <p:nvPr/>
        </p:nvSpPr>
        <p:spPr>
          <a:xfrm>
            <a:off x="3340000" y="3131550"/>
            <a:ext cx="1981200" cy="1246465"/>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Users expressed interest in being able to see progression of their mental state from their journals. </a:t>
            </a:r>
            <a:endParaRPr sz="1200" dirty="0">
              <a:solidFill>
                <a:srgbClr val="5F6368"/>
              </a:solidFill>
              <a:latin typeface="Open Sans"/>
              <a:ea typeface="Open Sans"/>
              <a:cs typeface="Open Sans"/>
              <a:sym typeface="Open Sans"/>
            </a:endParaRPr>
          </a:p>
        </p:txBody>
      </p:sp>
      <p:sp>
        <p:nvSpPr>
          <p:cNvPr id="293" name="Google Shape;293;p53"/>
          <p:cNvSpPr txBox="1"/>
          <p:nvPr/>
        </p:nvSpPr>
        <p:spPr>
          <a:xfrm>
            <a:off x="6184200" y="3131550"/>
            <a:ext cx="1981200" cy="1034099"/>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Users had difficulty selecting the time for notifications to do the daily tasks. </a:t>
            </a:r>
            <a:endParaRPr sz="1200" dirty="0">
              <a:solidFill>
                <a:srgbClr val="5F6368"/>
              </a:solidFill>
              <a:latin typeface="Open Sans"/>
              <a:ea typeface="Open Sans"/>
              <a:cs typeface="Open Sans"/>
              <a:sym typeface="Open Sans"/>
            </a:endParaRPr>
          </a:p>
        </p:txBody>
      </p:sp>
      <p:sp>
        <p:nvSpPr>
          <p:cNvPr id="294" name="Google Shape;294;p53"/>
          <p:cNvSpPr/>
          <p:nvPr/>
        </p:nvSpPr>
        <p:spPr>
          <a:xfrm>
            <a:off x="1229775" y="2098596"/>
            <a:ext cx="513300" cy="5133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95" name="Google Shape;295;p53"/>
          <p:cNvSpPr/>
          <p:nvPr/>
        </p:nvSpPr>
        <p:spPr>
          <a:xfrm>
            <a:off x="4073950" y="2110721"/>
            <a:ext cx="513300" cy="5133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96" name="Google Shape;296;p53"/>
          <p:cNvSpPr/>
          <p:nvPr/>
        </p:nvSpPr>
        <p:spPr>
          <a:xfrm>
            <a:off x="6918125" y="2098596"/>
            <a:ext cx="513300" cy="5133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300"/>
        <p:cNvGrpSpPr/>
        <p:nvPr/>
      </p:nvGrpSpPr>
      <p:grpSpPr>
        <a:xfrm>
          <a:off x="0" y="0"/>
          <a:ext cx="0" cy="0"/>
          <a:chOff x="0" y="0"/>
          <a:chExt cx="0" cy="0"/>
        </a:xfrm>
      </p:grpSpPr>
      <p:sp>
        <p:nvSpPr>
          <p:cNvPr id="301" name="Google Shape;301;p54"/>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02" name="Google Shape;302;p54"/>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03" name="Google Shape;303;p5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5"/>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09" name="Google Shape;309;p55"/>
          <p:cNvSpPr txBox="1"/>
          <p:nvPr/>
        </p:nvSpPr>
        <p:spPr>
          <a:xfrm>
            <a:off x="517675" y="1522550"/>
            <a:ext cx="2421300"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The goal in iterating this wireframe was to add color and change the type face to make it clearer on how to select the time. It is similar to that of the apple clock app. </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cxnSp>
        <p:nvCxnSpPr>
          <p:cNvPr id="314" name="Google Shape;314;p55"/>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15" name="Google Shape;315;p55"/>
          <p:cNvSpPr txBox="1"/>
          <p:nvPr/>
        </p:nvSpPr>
        <p:spPr>
          <a:xfrm>
            <a:off x="3451113" y="25527"/>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Before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16" name="Google Shape;316;p55"/>
          <p:cNvSpPr txBox="1"/>
          <p:nvPr/>
        </p:nvSpPr>
        <p:spPr>
          <a:xfrm>
            <a:off x="6506688" y="25527"/>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After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pic>
        <p:nvPicPr>
          <p:cNvPr id="11" name="Picture 10">
            <a:extLst>
              <a:ext uri="{FF2B5EF4-FFF2-40B4-BE49-F238E27FC236}">
                <a16:creationId xmlns:a16="http://schemas.microsoft.com/office/drawing/2014/main" id="{D78453F5-5046-FE43-A94A-658224480FA6}"/>
              </a:ext>
            </a:extLst>
          </p:cNvPr>
          <p:cNvPicPr>
            <a:picLocks noChangeAspect="1"/>
          </p:cNvPicPr>
          <p:nvPr/>
        </p:nvPicPr>
        <p:blipFill>
          <a:blip r:embed="rId3"/>
          <a:stretch>
            <a:fillRect/>
          </a:stretch>
        </p:blipFill>
        <p:spPr>
          <a:xfrm>
            <a:off x="3280801" y="498827"/>
            <a:ext cx="2421300" cy="4619146"/>
          </a:xfrm>
          <a:prstGeom prst="rect">
            <a:avLst/>
          </a:prstGeom>
        </p:spPr>
      </p:pic>
      <p:pic>
        <p:nvPicPr>
          <p:cNvPr id="12" name="Picture 11">
            <a:extLst>
              <a:ext uri="{FF2B5EF4-FFF2-40B4-BE49-F238E27FC236}">
                <a16:creationId xmlns:a16="http://schemas.microsoft.com/office/drawing/2014/main" id="{CDBBAF22-53CD-8B47-B78C-54758674CF74}"/>
              </a:ext>
            </a:extLst>
          </p:cNvPr>
          <p:cNvPicPr>
            <a:picLocks noChangeAspect="1"/>
          </p:cNvPicPr>
          <p:nvPr/>
        </p:nvPicPr>
        <p:blipFill>
          <a:blip r:embed="rId3"/>
          <a:stretch>
            <a:fillRect/>
          </a:stretch>
        </p:blipFill>
        <p:spPr>
          <a:xfrm>
            <a:off x="6561863" y="498827"/>
            <a:ext cx="2421300" cy="4619146"/>
          </a:xfrm>
          <a:prstGeom prst="rect">
            <a:avLst/>
          </a:prstGeom>
        </p:spPr>
      </p:pic>
      <p:pic>
        <p:nvPicPr>
          <p:cNvPr id="3" name="Picture 2">
            <a:extLst>
              <a:ext uri="{FF2B5EF4-FFF2-40B4-BE49-F238E27FC236}">
                <a16:creationId xmlns:a16="http://schemas.microsoft.com/office/drawing/2014/main" id="{3AAB7F2C-2002-A947-801D-997CD6C75ABE}"/>
              </a:ext>
            </a:extLst>
          </p:cNvPr>
          <p:cNvPicPr>
            <a:picLocks noChangeAspect="1"/>
          </p:cNvPicPr>
          <p:nvPr/>
        </p:nvPicPr>
        <p:blipFill>
          <a:blip r:embed="rId4"/>
          <a:stretch>
            <a:fillRect/>
          </a:stretch>
        </p:blipFill>
        <p:spPr>
          <a:xfrm>
            <a:off x="3368470" y="1008606"/>
            <a:ext cx="2243057" cy="3636067"/>
          </a:xfrm>
          <a:prstGeom prst="rect">
            <a:avLst/>
          </a:prstGeom>
        </p:spPr>
      </p:pic>
      <p:pic>
        <p:nvPicPr>
          <p:cNvPr id="5" name="Picture 4">
            <a:extLst>
              <a:ext uri="{FF2B5EF4-FFF2-40B4-BE49-F238E27FC236}">
                <a16:creationId xmlns:a16="http://schemas.microsoft.com/office/drawing/2014/main" id="{94786CB9-135C-8B4A-905E-D67FB1C41CE6}"/>
              </a:ext>
            </a:extLst>
          </p:cNvPr>
          <p:cNvPicPr>
            <a:picLocks noChangeAspect="1"/>
          </p:cNvPicPr>
          <p:nvPr/>
        </p:nvPicPr>
        <p:blipFill>
          <a:blip r:embed="rId5"/>
          <a:stretch>
            <a:fillRect/>
          </a:stretch>
        </p:blipFill>
        <p:spPr>
          <a:xfrm>
            <a:off x="6617038" y="1008606"/>
            <a:ext cx="2243450" cy="361054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5"/>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09" name="Google Shape;309;p55"/>
          <p:cNvSpPr txBox="1"/>
          <p:nvPr/>
        </p:nvSpPr>
        <p:spPr>
          <a:xfrm>
            <a:off x="517675" y="1522550"/>
            <a:ext cx="24213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[The goal was to add an actual calendar the user can select any day from any month that they wrote a journal on and can look back at what they wrote and how they felt that day. </a:t>
            </a:r>
            <a:endParaRPr dirty="0"/>
          </a:p>
        </p:txBody>
      </p:sp>
      <p:cxnSp>
        <p:nvCxnSpPr>
          <p:cNvPr id="314" name="Google Shape;314;p55"/>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15" name="Google Shape;315;p55"/>
          <p:cNvSpPr txBox="1"/>
          <p:nvPr/>
        </p:nvSpPr>
        <p:spPr>
          <a:xfrm>
            <a:off x="3451113" y="25527"/>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Before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16" name="Google Shape;316;p55"/>
          <p:cNvSpPr txBox="1"/>
          <p:nvPr/>
        </p:nvSpPr>
        <p:spPr>
          <a:xfrm>
            <a:off x="6506688" y="25527"/>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After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pic>
        <p:nvPicPr>
          <p:cNvPr id="11" name="Picture 10">
            <a:extLst>
              <a:ext uri="{FF2B5EF4-FFF2-40B4-BE49-F238E27FC236}">
                <a16:creationId xmlns:a16="http://schemas.microsoft.com/office/drawing/2014/main" id="{D78453F5-5046-FE43-A94A-658224480FA6}"/>
              </a:ext>
            </a:extLst>
          </p:cNvPr>
          <p:cNvPicPr>
            <a:picLocks noChangeAspect="1"/>
          </p:cNvPicPr>
          <p:nvPr/>
        </p:nvPicPr>
        <p:blipFill>
          <a:blip r:embed="rId3"/>
          <a:stretch>
            <a:fillRect/>
          </a:stretch>
        </p:blipFill>
        <p:spPr>
          <a:xfrm>
            <a:off x="3280801" y="498827"/>
            <a:ext cx="2421300" cy="4619146"/>
          </a:xfrm>
          <a:prstGeom prst="rect">
            <a:avLst/>
          </a:prstGeom>
        </p:spPr>
      </p:pic>
      <p:pic>
        <p:nvPicPr>
          <p:cNvPr id="12" name="Picture 11">
            <a:extLst>
              <a:ext uri="{FF2B5EF4-FFF2-40B4-BE49-F238E27FC236}">
                <a16:creationId xmlns:a16="http://schemas.microsoft.com/office/drawing/2014/main" id="{CDBBAF22-53CD-8B47-B78C-54758674CF74}"/>
              </a:ext>
            </a:extLst>
          </p:cNvPr>
          <p:cNvPicPr>
            <a:picLocks noChangeAspect="1"/>
          </p:cNvPicPr>
          <p:nvPr/>
        </p:nvPicPr>
        <p:blipFill>
          <a:blip r:embed="rId3"/>
          <a:stretch>
            <a:fillRect/>
          </a:stretch>
        </p:blipFill>
        <p:spPr>
          <a:xfrm>
            <a:off x="6561863" y="498827"/>
            <a:ext cx="2421300" cy="4619146"/>
          </a:xfrm>
          <a:prstGeom prst="rect">
            <a:avLst/>
          </a:prstGeom>
        </p:spPr>
      </p:pic>
      <p:pic>
        <p:nvPicPr>
          <p:cNvPr id="3" name="Picture 2">
            <a:extLst>
              <a:ext uri="{FF2B5EF4-FFF2-40B4-BE49-F238E27FC236}">
                <a16:creationId xmlns:a16="http://schemas.microsoft.com/office/drawing/2014/main" id="{39D20175-EDD9-D343-8682-90B41B5E424A}"/>
              </a:ext>
            </a:extLst>
          </p:cNvPr>
          <p:cNvPicPr>
            <a:picLocks noChangeAspect="1"/>
          </p:cNvPicPr>
          <p:nvPr/>
        </p:nvPicPr>
        <p:blipFill>
          <a:blip r:embed="rId4"/>
          <a:stretch>
            <a:fillRect/>
          </a:stretch>
        </p:blipFill>
        <p:spPr>
          <a:xfrm>
            <a:off x="6636407" y="947863"/>
            <a:ext cx="2224081" cy="3671287"/>
          </a:xfrm>
          <a:prstGeom prst="rect">
            <a:avLst/>
          </a:prstGeom>
        </p:spPr>
      </p:pic>
      <p:pic>
        <p:nvPicPr>
          <p:cNvPr id="5" name="Picture 4">
            <a:extLst>
              <a:ext uri="{FF2B5EF4-FFF2-40B4-BE49-F238E27FC236}">
                <a16:creationId xmlns:a16="http://schemas.microsoft.com/office/drawing/2014/main" id="{C8200F42-030F-7D47-AE8C-50294957BDD9}"/>
              </a:ext>
            </a:extLst>
          </p:cNvPr>
          <p:cNvPicPr>
            <a:picLocks noChangeAspect="1"/>
          </p:cNvPicPr>
          <p:nvPr/>
        </p:nvPicPr>
        <p:blipFill>
          <a:blip r:embed="rId5"/>
          <a:stretch>
            <a:fillRect/>
          </a:stretch>
        </p:blipFill>
        <p:spPr>
          <a:xfrm>
            <a:off x="3391053" y="1017768"/>
            <a:ext cx="2158957" cy="3522428"/>
          </a:xfrm>
          <a:prstGeom prst="rect">
            <a:avLst/>
          </a:prstGeom>
        </p:spPr>
      </p:pic>
    </p:spTree>
    <p:extLst>
      <p:ext uri="{BB962C8B-B14F-4D97-AF65-F5344CB8AC3E}">
        <p14:creationId xmlns:p14="http://schemas.microsoft.com/office/powerpoint/2010/main" val="3340081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20" name="Picture 19">
            <a:extLst>
              <a:ext uri="{FF2B5EF4-FFF2-40B4-BE49-F238E27FC236}">
                <a16:creationId xmlns:a16="http://schemas.microsoft.com/office/drawing/2014/main" id="{50D650D3-92EF-2A49-B7CF-721333DE1637}"/>
              </a:ext>
            </a:extLst>
          </p:cNvPr>
          <p:cNvPicPr>
            <a:picLocks noChangeAspect="1"/>
          </p:cNvPicPr>
          <p:nvPr/>
        </p:nvPicPr>
        <p:blipFill>
          <a:blip r:embed="rId3"/>
          <a:stretch>
            <a:fillRect/>
          </a:stretch>
        </p:blipFill>
        <p:spPr>
          <a:xfrm>
            <a:off x="6883161" y="1013876"/>
            <a:ext cx="2164699" cy="4129624"/>
          </a:xfrm>
          <a:prstGeom prst="rect">
            <a:avLst/>
          </a:prstGeom>
        </p:spPr>
      </p:pic>
      <p:pic>
        <p:nvPicPr>
          <p:cNvPr id="19" name="Picture 18">
            <a:extLst>
              <a:ext uri="{FF2B5EF4-FFF2-40B4-BE49-F238E27FC236}">
                <a16:creationId xmlns:a16="http://schemas.microsoft.com/office/drawing/2014/main" id="{89BF607C-0F4A-2940-9BB6-9D2D9B002760}"/>
              </a:ext>
            </a:extLst>
          </p:cNvPr>
          <p:cNvPicPr>
            <a:picLocks noChangeAspect="1"/>
          </p:cNvPicPr>
          <p:nvPr/>
        </p:nvPicPr>
        <p:blipFill>
          <a:blip r:embed="rId3"/>
          <a:stretch>
            <a:fillRect/>
          </a:stretch>
        </p:blipFill>
        <p:spPr>
          <a:xfrm>
            <a:off x="4521666" y="1013876"/>
            <a:ext cx="2164699" cy="4129624"/>
          </a:xfrm>
          <a:prstGeom prst="rect">
            <a:avLst/>
          </a:prstGeom>
        </p:spPr>
      </p:pic>
      <p:pic>
        <p:nvPicPr>
          <p:cNvPr id="18" name="Picture 17">
            <a:extLst>
              <a:ext uri="{FF2B5EF4-FFF2-40B4-BE49-F238E27FC236}">
                <a16:creationId xmlns:a16="http://schemas.microsoft.com/office/drawing/2014/main" id="{07D07C1E-1FC1-B947-9889-535EC3729189}"/>
              </a:ext>
            </a:extLst>
          </p:cNvPr>
          <p:cNvPicPr>
            <a:picLocks noChangeAspect="1"/>
          </p:cNvPicPr>
          <p:nvPr/>
        </p:nvPicPr>
        <p:blipFill>
          <a:blip r:embed="rId3"/>
          <a:stretch>
            <a:fillRect/>
          </a:stretch>
        </p:blipFill>
        <p:spPr>
          <a:xfrm>
            <a:off x="2295988" y="1013876"/>
            <a:ext cx="2164699" cy="4129624"/>
          </a:xfrm>
          <a:prstGeom prst="rect">
            <a:avLst/>
          </a:prstGeom>
        </p:spPr>
      </p:pic>
      <p:pic>
        <p:nvPicPr>
          <p:cNvPr id="17" name="Picture 16">
            <a:extLst>
              <a:ext uri="{FF2B5EF4-FFF2-40B4-BE49-F238E27FC236}">
                <a16:creationId xmlns:a16="http://schemas.microsoft.com/office/drawing/2014/main" id="{95B1910D-3280-1E49-8626-19099EF9AE3C}"/>
              </a:ext>
            </a:extLst>
          </p:cNvPr>
          <p:cNvPicPr>
            <a:picLocks noChangeAspect="1"/>
          </p:cNvPicPr>
          <p:nvPr/>
        </p:nvPicPr>
        <p:blipFill>
          <a:blip r:embed="rId3"/>
          <a:stretch>
            <a:fillRect/>
          </a:stretch>
        </p:blipFill>
        <p:spPr>
          <a:xfrm>
            <a:off x="70639" y="1013876"/>
            <a:ext cx="2164699" cy="4129624"/>
          </a:xfrm>
          <a:prstGeom prst="rect">
            <a:avLst/>
          </a:prstGeom>
        </p:spPr>
      </p:pic>
      <p:sp>
        <p:nvSpPr>
          <p:cNvPr id="334" name="Google Shape;334;p57"/>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Main Mockups</a:t>
            </a:r>
            <a:endParaRPr sz="24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24D3812E-6764-8743-BDB7-8702295B3E91}"/>
              </a:ext>
            </a:extLst>
          </p:cNvPr>
          <p:cNvPicPr>
            <a:picLocks noChangeAspect="1"/>
          </p:cNvPicPr>
          <p:nvPr/>
        </p:nvPicPr>
        <p:blipFill>
          <a:blip r:embed="rId4"/>
          <a:stretch>
            <a:fillRect/>
          </a:stretch>
        </p:blipFill>
        <p:spPr>
          <a:xfrm>
            <a:off x="4572000" y="1467872"/>
            <a:ext cx="2114365" cy="3204142"/>
          </a:xfrm>
          <a:prstGeom prst="rect">
            <a:avLst/>
          </a:prstGeom>
        </p:spPr>
      </p:pic>
      <p:pic>
        <p:nvPicPr>
          <p:cNvPr id="5" name="Picture 4">
            <a:extLst>
              <a:ext uri="{FF2B5EF4-FFF2-40B4-BE49-F238E27FC236}">
                <a16:creationId xmlns:a16="http://schemas.microsoft.com/office/drawing/2014/main" id="{41A8A9D1-EDB2-7949-AB23-8AD29627BD8B}"/>
              </a:ext>
            </a:extLst>
          </p:cNvPr>
          <p:cNvPicPr>
            <a:picLocks noChangeAspect="1"/>
          </p:cNvPicPr>
          <p:nvPr/>
        </p:nvPicPr>
        <p:blipFill>
          <a:blip r:embed="rId5"/>
          <a:stretch>
            <a:fillRect/>
          </a:stretch>
        </p:blipFill>
        <p:spPr>
          <a:xfrm>
            <a:off x="2387600" y="1485202"/>
            <a:ext cx="1981200" cy="3186811"/>
          </a:xfrm>
          <a:prstGeom prst="rect">
            <a:avLst/>
          </a:prstGeom>
        </p:spPr>
      </p:pic>
      <p:pic>
        <p:nvPicPr>
          <p:cNvPr id="7" name="Picture 6">
            <a:extLst>
              <a:ext uri="{FF2B5EF4-FFF2-40B4-BE49-F238E27FC236}">
                <a16:creationId xmlns:a16="http://schemas.microsoft.com/office/drawing/2014/main" id="{B550F1B7-F541-1342-B986-40CD0718DA02}"/>
              </a:ext>
            </a:extLst>
          </p:cNvPr>
          <p:cNvPicPr>
            <a:picLocks noChangeAspect="1"/>
          </p:cNvPicPr>
          <p:nvPr/>
        </p:nvPicPr>
        <p:blipFill>
          <a:blip r:embed="rId6"/>
          <a:stretch>
            <a:fillRect/>
          </a:stretch>
        </p:blipFill>
        <p:spPr>
          <a:xfrm>
            <a:off x="157163" y="1485203"/>
            <a:ext cx="1978817" cy="3186810"/>
          </a:xfrm>
          <a:prstGeom prst="rect">
            <a:avLst/>
          </a:prstGeom>
        </p:spPr>
      </p:pic>
      <p:pic>
        <p:nvPicPr>
          <p:cNvPr id="21" name="Picture 20">
            <a:extLst>
              <a:ext uri="{FF2B5EF4-FFF2-40B4-BE49-F238E27FC236}">
                <a16:creationId xmlns:a16="http://schemas.microsoft.com/office/drawing/2014/main" id="{ACB7109C-26E6-C047-B852-EBF64E4E227A}"/>
              </a:ext>
            </a:extLst>
          </p:cNvPr>
          <p:cNvPicPr>
            <a:picLocks noChangeAspect="1"/>
          </p:cNvPicPr>
          <p:nvPr/>
        </p:nvPicPr>
        <p:blipFill>
          <a:blip r:embed="rId7"/>
          <a:stretch>
            <a:fillRect/>
          </a:stretch>
        </p:blipFill>
        <p:spPr>
          <a:xfrm>
            <a:off x="6983506" y="1485201"/>
            <a:ext cx="2003331" cy="318681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8" name="Google Shape;348;p58"/>
          <p:cNvSpPr txBox="1"/>
          <p:nvPr/>
        </p:nvSpPr>
        <p:spPr>
          <a:xfrm>
            <a:off x="517675" y="52435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49" name="Google Shape;349;p58"/>
          <p:cNvSpPr txBox="1"/>
          <p:nvPr/>
        </p:nvSpPr>
        <p:spPr>
          <a:xfrm>
            <a:off x="532875" y="1793800"/>
            <a:ext cx="2421300" cy="83096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Link to high-fidelity prototype </a:t>
            </a:r>
            <a:r>
              <a:rPr lang="en" dirty="0">
                <a:solidFill>
                  <a:srgbClr val="5F6368"/>
                </a:solidFill>
                <a:latin typeface="Open Sans"/>
                <a:ea typeface="Open Sans"/>
                <a:cs typeface="Open Sans"/>
                <a:sym typeface="Open Sans"/>
                <a:hlinkClick r:id="rId3"/>
              </a:rPr>
              <a:t>here</a:t>
            </a:r>
            <a:endParaRPr dirty="0">
              <a:latin typeface="Open Sans"/>
              <a:ea typeface="Open Sans"/>
              <a:cs typeface="Open Sans"/>
              <a:sym typeface="Open Sans"/>
            </a:endParaRPr>
          </a:p>
        </p:txBody>
      </p:sp>
      <p:pic>
        <p:nvPicPr>
          <p:cNvPr id="3" name="Picture 2">
            <a:extLst>
              <a:ext uri="{FF2B5EF4-FFF2-40B4-BE49-F238E27FC236}">
                <a16:creationId xmlns:a16="http://schemas.microsoft.com/office/drawing/2014/main" id="{F0E17C7D-EDA2-774C-B2E9-98B59C75870D}"/>
              </a:ext>
            </a:extLst>
          </p:cNvPr>
          <p:cNvPicPr>
            <a:picLocks noChangeAspect="1"/>
          </p:cNvPicPr>
          <p:nvPr/>
        </p:nvPicPr>
        <p:blipFill>
          <a:blip r:embed="rId4"/>
          <a:stretch>
            <a:fillRect/>
          </a:stretch>
        </p:blipFill>
        <p:spPr>
          <a:xfrm>
            <a:off x="2954175" y="435428"/>
            <a:ext cx="5916737" cy="428811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8" name="Picture 17">
            <a:extLst>
              <a:ext uri="{FF2B5EF4-FFF2-40B4-BE49-F238E27FC236}">
                <a16:creationId xmlns:a16="http://schemas.microsoft.com/office/drawing/2014/main" id="{B15030B8-D4BA-554B-AA4A-53D4B1143444}"/>
              </a:ext>
            </a:extLst>
          </p:cNvPr>
          <p:cNvPicPr>
            <a:picLocks noChangeAspect="1"/>
          </p:cNvPicPr>
          <p:nvPr/>
        </p:nvPicPr>
        <p:blipFill>
          <a:blip r:embed="rId3"/>
          <a:stretch>
            <a:fillRect/>
          </a:stretch>
        </p:blipFill>
        <p:spPr>
          <a:xfrm>
            <a:off x="7348375" y="604475"/>
            <a:ext cx="1711574" cy="3615700"/>
          </a:xfrm>
          <a:prstGeom prst="rect">
            <a:avLst/>
          </a:prstGeom>
        </p:spPr>
      </p:pic>
      <p:pic>
        <p:nvPicPr>
          <p:cNvPr id="17" name="Picture 16">
            <a:extLst>
              <a:ext uri="{FF2B5EF4-FFF2-40B4-BE49-F238E27FC236}">
                <a16:creationId xmlns:a16="http://schemas.microsoft.com/office/drawing/2014/main" id="{945F56CF-337C-174D-94DD-27B93E0481CF}"/>
              </a:ext>
            </a:extLst>
          </p:cNvPr>
          <p:cNvPicPr>
            <a:picLocks noChangeAspect="1"/>
          </p:cNvPicPr>
          <p:nvPr/>
        </p:nvPicPr>
        <p:blipFill>
          <a:blip r:embed="rId3"/>
          <a:stretch>
            <a:fillRect/>
          </a:stretch>
        </p:blipFill>
        <p:spPr>
          <a:xfrm>
            <a:off x="5534203" y="604475"/>
            <a:ext cx="1711574" cy="3615700"/>
          </a:xfrm>
          <a:prstGeom prst="rect">
            <a:avLst/>
          </a:prstGeom>
        </p:spPr>
      </p:pic>
      <p:sp>
        <p:nvSpPr>
          <p:cNvPr id="159" name="Google Shape;159;p40"/>
          <p:cNvSpPr txBox="1"/>
          <p:nvPr/>
        </p:nvSpPr>
        <p:spPr>
          <a:xfrm>
            <a:off x="1231075" y="1163250"/>
            <a:ext cx="39342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product: </a:t>
            </a:r>
            <a:endParaRPr dirty="0">
              <a:solidFill>
                <a:srgbClr val="4285F4"/>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The Breathe app is designed for those that are in communities with limited resources that need mental health resources. The app features a professional mental health expert that guides the user every step of the way </a:t>
            </a:r>
            <a:endParaRPr sz="1200" b="1" dirty="0">
              <a:solidFill>
                <a:srgbClr val="1967D2"/>
              </a:solidFill>
              <a:latin typeface="Open Sans"/>
              <a:ea typeface="Open Sans"/>
              <a:cs typeface="Open Sans"/>
              <a:sym typeface="Open Sans"/>
            </a:endParaRPr>
          </a:p>
        </p:txBody>
      </p:sp>
      <p:sp>
        <p:nvSpPr>
          <p:cNvPr id="160" name="Google Shape;160;p40"/>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1" name="Google Shape;161;p40"/>
          <p:cNvSpPr/>
          <p:nvPr/>
        </p:nvSpPr>
        <p:spPr>
          <a:xfrm>
            <a:off x="517675" y="12994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0"/>
          <p:cNvSpPr txBox="1"/>
          <p:nvPr/>
        </p:nvSpPr>
        <p:spPr>
          <a:xfrm>
            <a:off x="1231075" y="3092656"/>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b="1" dirty="0">
                <a:solidFill>
                  <a:srgbClr val="5F6368"/>
                </a:solidFill>
                <a:latin typeface="Open Sans"/>
                <a:ea typeface="Open Sans"/>
                <a:cs typeface="Open Sans"/>
                <a:sym typeface="Open Sans"/>
              </a:rPr>
              <a:t>January 2021- February 2021</a:t>
            </a:r>
            <a:endParaRPr sz="1200" b="1" dirty="0">
              <a:solidFill>
                <a:srgbClr val="4285F4"/>
              </a:solidFill>
              <a:latin typeface="Open Sans"/>
              <a:ea typeface="Open Sans"/>
              <a:cs typeface="Open Sans"/>
              <a:sym typeface="Open Sans"/>
            </a:endParaRPr>
          </a:p>
        </p:txBody>
      </p:sp>
      <p:sp>
        <p:nvSpPr>
          <p:cNvPr id="163" name="Google Shape;163;p40"/>
          <p:cNvSpPr/>
          <p:nvPr/>
        </p:nvSpPr>
        <p:spPr>
          <a:xfrm>
            <a:off x="508229" y="3303195"/>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0"/>
          <p:cNvSpPr/>
          <p:nvPr/>
        </p:nvSpPr>
        <p:spPr>
          <a:xfrm>
            <a:off x="643388" y="3424385"/>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5" name="Google Shape;165;p40"/>
          <p:cNvSpPr/>
          <p:nvPr/>
        </p:nvSpPr>
        <p:spPr>
          <a:xfrm>
            <a:off x="610514" y="14474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3" name="Picture 2">
            <a:extLst>
              <a:ext uri="{FF2B5EF4-FFF2-40B4-BE49-F238E27FC236}">
                <a16:creationId xmlns:a16="http://schemas.microsoft.com/office/drawing/2014/main" id="{6F60E191-CA2B-C64D-8AF9-D169CF5EA370}"/>
              </a:ext>
            </a:extLst>
          </p:cNvPr>
          <p:cNvPicPr>
            <a:picLocks noChangeAspect="1"/>
          </p:cNvPicPr>
          <p:nvPr/>
        </p:nvPicPr>
        <p:blipFill>
          <a:blip r:embed="rId4"/>
          <a:stretch>
            <a:fillRect/>
          </a:stretch>
        </p:blipFill>
        <p:spPr>
          <a:xfrm>
            <a:off x="5611586" y="1017814"/>
            <a:ext cx="1562100" cy="2798680"/>
          </a:xfrm>
          <a:prstGeom prst="rect">
            <a:avLst/>
          </a:prstGeom>
        </p:spPr>
      </p:pic>
      <p:pic>
        <p:nvPicPr>
          <p:cNvPr id="5" name="Picture 4">
            <a:extLst>
              <a:ext uri="{FF2B5EF4-FFF2-40B4-BE49-F238E27FC236}">
                <a16:creationId xmlns:a16="http://schemas.microsoft.com/office/drawing/2014/main" id="{B79D7BC7-619C-AE48-ABCE-FE4136B59448}"/>
              </a:ext>
            </a:extLst>
          </p:cNvPr>
          <p:cNvPicPr>
            <a:picLocks noChangeAspect="1"/>
          </p:cNvPicPr>
          <p:nvPr/>
        </p:nvPicPr>
        <p:blipFill>
          <a:blip r:embed="rId5"/>
          <a:stretch>
            <a:fillRect/>
          </a:stretch>
        </p:blipFill>
        <p:spPr>
          <a:xfrm>
            <a:off x="7421077" y="1017815"/>
            <a:ext cx="1580819" cy="2802522"/>
          </a:xfrm>
          <a:prstGeom prst="rect">
            <a:avLst/>
          </a:prstGeom>
        </p:spPr>
      </p:pic>
      <p:pic>
        <p:nvPicPr>
          <p:cNvPr id="7" name="Picture 6">
            <a:extLst>
              <a:ext uri="{FF2B5EF4-FFF2-40B4-BE49-F238E27FC236}">
                <a16:creationId xmlns:a16="http://schemas.microsoft.com/office/drawing/2014/main" id="{85BEC2AF-545A-2E44-A49C-76758F022E16}"/>
              </a:ext>
            </a:extLst>
          </p:cNvPr>
          <p:cNvPicPr>
            <a:picLocks noChangeAspect="1"/>
          </p:cNvPicPr>
          <p:nvPr/>
        </p:nvPicPr>
        <p:blipFill>
          <a:blip r:embed="rId6"/>
          <a:stretch>
            <a:fillRect/>
          </a:stretch>
        </p:blipFill>
        <p:spPr>
          <a:xfrm>
            <a:off x="7421078" y="1017814"/>
            <a:ext cx="1580818" cy="281739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9"/>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356" name="Google Shape;356;p59"/>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9"/>
          <p:cNvSpPr txBox="1"/>
          <p:nvPr/>
        </p:nvSpPr>
        <p:spPr>
          <a:xfrm>
            <a:off x="711325" y="1917800"/>
            <a:ext cx="2049000" cy="145883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When there is video content, users are able to see the words that are being said transcribed below the video as it is playing. </a:t>
            </a:r>
            <a:endParaRPr sz="1200" dirty="0"/>
          </a:p>
        </p:txBody>
      </p:sp>
      <p:sp>
        <p:nvSpPr>
          <p:cNvPr id="358" name="Google Shape;358;p59"/>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9"/>
          <p:cNvSpPr txBox="1"/>
          <p:nvPr/>
        </p:nvSpPr>
        <p:spPr>
          <a:xfrm>
            <a:off x="3368925" y="1917800"/>
            <a:ext cx="20490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Users are able to change the accessibility settings to their preferred experience (i.e.. Dark mode, larger font, etc.)</a:t>
            </a:r>
            <a:endParaRPr lang="en-US" sz="1200" dirty="0"/>
          </a:p>
        </p:txBody>
      </p:sp>
      <p:sp>
        <p:nvSpPr>
          <p:cNvPr id="360" name="Google Shape;360;p59"/>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9"/>
          <p:cNvSpPr txBox="1"/>
          <p:nvPr/>
        </p:nvSpPr>
        <p:spPr>
          <a:xfrm>
            <a:off x="6026525" y="1917800"/>
            <a:ext cx="20490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The type face and color contrast makes the app readable for majority of users. </a:t>
            </a:r>
            <a:endParaRPr lang="en-US" sz="1200" dirty="0"/>
          </a:p>
        </p:txBody>
      </p:sp>
      <p:sp>
        <p:nvSpPr>
          <p:cNvPr id="362" name="Google Shape;362;p59"/>
          <p:cNvSpPr/>
          <p:nvPr/>
        </p:nvSpPr>
        <p:spPr>
          <a:xfrm>
            <a:off x="14791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63" name="Google Shape;363;p59"/>
          <p:cNvSpPr/>
          <p:nvPr/>
        </p:nvSpPr>
        <p:spPr>
          <a:xfrm>
            <a:off x="41367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64" name="Google Shape;364;p59"/>
          <p:cNvSpPr/>
          <p:nvPr/>
        </p:nvSpPr>
        <p:spPr>
          <a:xfrm>
            <a:off x="67943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368"/>
        <p:cNvGrpSpPr/>
        <p:nvPr/>
      </p:nvGrpSpPr>
      <p:grpSpPr>
        <a:xfrm>
          <a:off x="0" y="0"/>
          <a:ext cx="0" cy="0"/>
          <a:chOff x="0" y="0"/>
          <a:chExt cx="0" cy="0"/>
        </a:xfrm>
      </p:grpSpPr>
      <p:sp>
        <p:nvSpPr>
          <p:cNvPr id="369" name="Google Shape;369;p60"/>
          <p:cNvSpPr txBox="1"/>
          <p:nvPr/>
        </p:nvSpPr>
        <p:spPr>
          <a:xfrm>
            <a:off x="3721275" y="2210100"/>
            <a:ext cx="28659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Information architecture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Responsive design</a:t>
            </a:r>
            <a:endParaRPr>
              <a:solidFill>
                <a:srgbClr val="FFFFFF"/>
              </a:solidFill>
              <a:latin typeface="Open Sans"/>
              <a:ea typeface="Open Sans"/>
              <a:cs typeface="Open Sans"/>
              <a:sym typeface="Open Sans"/>
            </a:endParaRPr>
          </a:p>
        </p:txBody>
      </p:sp>
      <p:sp>
        <p:nvSpPr>
          <p:cNvPr id="370" name="Google Shape;370;p60"/>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Responsive Design</a:t>
            </a:r>
            <a:endParaRPr sz="2400">
              <a:solidFill>
                <a:srgbClr val="FFFFFF"/>
              </a:solidFill>
              <a:latin typeface="Open Sans"/>
              <a:ea typeface="Open Sans"/>
              <a:cs typeface="Open Sans"/>
              <a:sym typeface="Open Sans"/>
            </a:endParaRPr>
          </a:p>
        </p:txBody>
      </p:sp>
      <p:cxnSp>
        <p:nvCxnSpPr>
          <p:cNvPr id="371" name="Google Shape;371;p60"/>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6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Sitemap</a:t>
            </a:r>
            <a:endParaRPr sz="2400">
              <a:solidFill>
                <a:srgbClr val="5F6368"/>
              </a:solidFill>
              <a:latin typeface="Open Sans"/>
              <a:ea typeface="Open Sans"/>
              <a:cs typeface="Open Sans"/>
              <a:sym typeface="Open Sans"/>
            </a:endParaRPr>
          </a:p>
        </p:txBody>
      </p:sp>
      <p:sp>
        <p:nvSpPr>
          <p:cNvPr id="378" name="Google Shape;378;p61"/>
          <p:cNvSpPr txBox="1"/>
          <p:nvPr/>
        </p:nvSpPr>
        <p:spPr>
          <a:xfrm>
            <a:off x="517675" y="1522550"/>
            <a:ext cx="2421300" cy="1154132"/>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Here is a basic layout of what will be included in the website of the Breathe App. </a:t>
            </a:r>
            <a:endParaRPr dirty="0"/>
          </a:p>
        </p:txBody>
      </p:sp>
      <p:pic>
        <p:nvPicPr>
          <p:cNvPr id="3" name="Picture 2">
            <a:extLst>
              <a:ext uri="{FF2B5EF4-FFF2-40B4-BE49-F238E27FC236}">
                <a16:creationId xmlns:a16="http://schemas.microsoft.com/office/drawing/2014/main" id="{369E9874-BCD5-E849-8622-07900F537F94}"/>
              </a:ext>
            </a:extLst>
          </p:cNvPr>
          <p:cNvPicPr>
            <a:picLocks noChangeAspect="1"/>
          </p:cNvPicPr>
          <p:nvPr/>
        </p:nvPicPr>
        <p:blipFill>
          <a:blip r:embed="rId3"/>
          <a:stretch>
            <a:fillRect/>
          </a:stretch>
        </p:blipFill>
        <p:spPr>
          <a:xfrm>
            <a:off x="3032578" y="906000"/>
            <a:ext cx="5930900" cy="26797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10" name="Picture 9">
            <a:extLst>
              <a:ext uri="{FF2B5EF4-FFF2-40B4-BE49-F238E27FC236}">
                <a16:creationId xmlns:a16="http://schemas.microsoft.com/office/drawing/2014/main" id="{E0B80DB9-7276-8846-9C9B-98126A7C40FF}"/>
              </a:ext>
            </a:extLst>
          </p:cNvPr>
          <p:cNvPicPr>
            <a:picLocks noChangeAspect="1"/>
          </p:cNvPicPr>
          <p:nvPr/>
        </p:nvPicPr>
        <p:blipFill>
          <a:blip r:embed="rId3"/>
          <a:stretch>
            <a:fillRect/>
          </a:stretch>
        </p:blipFill>
        <p:spPr>
          <a:xfrm>
            <a:off x="3630975" y="1338749"/>
            <a:ext cx="1593022" cy="3039030"/>
          </a:xfrm>
          <a:prstGeom prst="rect">
            <a:avLst/>
          </a:prstGeom>
        </p:spPr>
      </p:pic>
      <p:sp>
        <p:nvSpPr>
          <p:cNvPr id="385" name="Google Shape;385;p6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Responsive designs</a:t>
            </a:r>
            <a:endParaRPr sz="2400">
              <a:solidFill>
                <a:srgbClr val="5F6368"/>
              </a:solidFill>
              <a:latin typeface="Open Sans"/>
              <a:ea typeface="Open Sans"/>
              <a:cs typeface="Open Sans"/>
              <a:sym typeface="Open Sans"/>
            </a:endParaRPr>
          </a:p>
        </p:txBody>
      </p:sp>
      <p:sp>
        <p:nvSpPr>
          <p:cNvPr id="386" name="Google Shape;386;p62"/>
          <p:cNvSpPr txBox="1"/>
          <p:nvPr/>
        </p:nvSpPr>
        <p:spPr>
          <a:xfrm>
            <a:off x="517675" y="1522550"/>
            <a:ext cx="24213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The typeface, icons, and other elements of the mobile app have been adjusted to fit the needs of those that want to get on the website via desktop or laptop. </a:t>
            </a:r>
            <a:endParaRPr dirty="0"/>
          </a:p>
        </p:txBody>
      </p:sp>
      <p:pic>
        <p:nvPicPr>
          <p:cNvPr id="3" name="Picture 2">
            <a:extLst>
              <a:ext uri="{FF2B5EF4-FFF2-40B4-BE49-F238E27FC236}">
                <a16:creationId xmlns:a16="http://schemas.microsoft.com/office/drawing/2014/main" id="{5969C8E5-96CD-834F-8298-8ABA0A5F4055}"/>
              </a:ext>
            </a:extLst>
          </p:cNvPr>
          <p:cNvPicPr>
            <a:picLocks noChangeAspect="1"/>
          </p:cNvPicPr>
          <p:nvPr/>
        </p:nvPicPr>
        <p:blipFill>
          <a:blip r:embed="rId4"/>
          <a:stretch>
            <a:fillRect/>
          </a:stretch>
        </p:blipFill>
        <p:spPr>
          <a:xfrm>
            <a:off x="5305051" y="581253"/>
            <a:ext cx="3835983" cy="3935366"/>
          </a:xfrm>
          <a:prstGeom prst="rect">
            <a:avLst/>
          </a:prstGeom>
        </p:spPr>
      </p:pic>
      <p:pic>
        <p:nvPicPr>
          <p:cNvPr id="5" name="Picture 4">
            <a:extLst>
              <a:ext uri="{FF2B5EF4-FFF2-40B4-BE49-F238E27FC236}">
                <a16:creationId xmlns:a16="http://schemas.microsoft.com/office/drawing/2014/main" id="{04BA7580-14A3-D843-AD56-D795BBAD1602}"/>
              </a:ext>
            </a:extLst>
          </p:cNvPr>
          <p:cNvPicPr>
            <a:picLocks noChangeAspect="1"/>
          </p:cNvPicPr>
          <p:nvPr/>
        </p:nvPicPr>
        <p:blipFill>
          <a:blip r:embed="rId5"/>
          <a:stretch>
            <a:fillRect/>
          </a:stretch>
        </p:blipFill>
        <p:spPr>
          <a:xfrm>
            <a:off x="3712029" y="1682636"/>
            <a:ext cx="1426028" cy="234507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F6368"/>
        </a:solidFill>
        <a:effectLst/>
      </p:bgPr>
    </p:bg>
    <p:spTree>
      <p:nvGrpSpPr>
        <p:cNvPr id="1" name="Shape 391"/>
        <p:cNvGrpSpPr/>
        <p:nvPr/>
      </p:nvGrpSpPr>
      <p:grpSpPr>
        <a:xfrm>
          <a:off x="0" y="0"/>
          <a:ext cx="0" cy="0"/>
          <a:chOff x="0" y="0"/>
          <a:chExt cx="0" cy="0"/>
        </a:xfrm>
      </p:grpSpPr>
      <p:sp>
        <p:nvSpPr>
          <p:cNvPr id="392" name="Google Shape;392;p63"/>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393" name="Google Shape;393;p63"/>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394" name="Google Shape;394;p63"/>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4"/>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400" name="Google Shape;400;p64"/>
          <p:cNvSpPr txBox="1"/>
          <p:nvPr/>
        </p:nvSpPr>
        <p:spPr>
          <a:xfrm>
            <a:off x="539600"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Impact: </a:t>
            </a:r>
            <a:endParaRPr dirty="0">
              <a:solidFill>
                <a:srgbClr val="5F6368"/>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Users that have participated in the study believe that this will make a big impact in their community, and that this reso</a:t>
            </a:r>
            <a:r>
              <a:rPr lang="en-US" sz="1200" dirty="0">
                <a:solidFill>
                  <a:srgbClr val="5F6368"/>
                </a:solidFill>
                <a:latin typeface="Open Sans"/>
                <a:ea typeface="Open Sans"/>
                <a:cs typeface="Open Sans"/>
                <a:sym typeface="Open Sans"/>
              </a:rPr>
              <a:t>ur</a:t>
            </a:r>
            <a:r>
              <a:rPr lang="en" sz="1200" dirty="0">
                <a:solidFill>
                  <a:srgbClr val="5F6368"/>
                </a:solidFill>
                <a:latin typeface="Open Sans"/>
                <a:ea typeface="Open Sans"/>
                <a:cs typeface="Open Sans"/>
                <a:sym typeface="Open Sans"/>
              </a:rPr>
              <a:t>ce is heavily needed. </a:t>
            </a:r>
            <a:endParaRPr sz="1200" b="1" dirty="0">
              <a:solidFill>
                <a:srgbClr val="1967D2"/>
              </a:solidFill>
              <a:latin typeface="Open Sans"/>
              <a:ea typeface="Open Sans"/>
              <a:cs typeface="Open Sans"/>
              <a:sym typeface="Open Sans"/>
            </a:endParaRPr>
          </a:p>
        </p:txBody>
      </p:sp>
      <p:sp>
        <p:nvSpPr>
          <p:cNvPr id="401" name="Google Shape;401;p64"/>
          <p:cNvSpPr/>
          <p:nvPr/>
        </p:nvSpPr>
        <p:spPr>
          <a:xfrm>
            <a:off x="5396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4"/>
          <p:cNvSpPr txBox="1"/>
          <p:nvPr/>
        </p:nvSpPr>
        <p:spPr>
          <a:xfrm>
            <a:off x="4495800"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What I learned:</a:t>
            </a:r>
            <a:endParaRPr dirty="0">
              <a:solidFill>
                <a:srgbClr val="5F6368"/>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Designing from the bottom up has its advantages and I am now aware of why this is such a popular design approach!</a:t>
            </a:r>
            <a:endParaRPr sz="1200" b="1" dirty="0">
              <a:solidFill>
                <a:srgbClr val="4285F4"/>
              </a:solidFill>
              <a:latin typeface="Open Sans"/>
              <a:ea typeface="Open Sans"/>
              <a:cs typeface="Open Sans"/>
              <a:sym typeface="Open Sans"/>
            </a:endParaRPr>
          </a:p>
        </p:txBody>
      </p:sp>
      <p:sp>
        <p:nvSpPr>
          <p:cNvPr id="403" name="Google Shape;403;p64"/>
          <p:cNvSpPr/>
          <p:nvPr/>
        </p:nvSpPr>
        <p:spPr>
          <a:xfrm>
            <a:off x="44958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4"/>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405" name="Google Shape;405;p64"/>
          <p:cNvGrpSpPr/>
          <p:nvPr/>
        </p:nvGrpSpPr>
        <p:grpSpPr>
          <a:xfrm>
            <a:off x="4605678" y="1676963"/>
            <a:ext cx="293543" cy="227362"/>
            <a:chOff x="420350" y="238125"/>
            <a:chExt cx="6779275" cy="5238750"/>
          </a:xfrm>
        </p:grpSpPr>
        <p:sp>
          <p:nvSpPr>
            <p:cNvPr id="406" name="Google Shape;406;p64"/>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4"/>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4"/>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4"/>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5"/>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415" name="Google Shape;415;p65"/>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5"/>
          <p:cNvSpPr txBox="1"/>
          <p:nvPr/>
        </p:nvSpPr>
        <p:spPr>
          <a:xfrm>
            <a:off x="711325" y="1917800"/>
            <a:ext cx="20490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Continue usabi</a:t>
            </a:r>
            <a:r>
              <a:rPr lang="en-US" sz="1200" dirty="0">
                <a:solidFill>
                  <a:srgbClr val="5F6368"/>
                </a:solidFill>
                <a:latin typeface="Open Sans"/>
                <a:ea typeface="Open Sans"/>
                <a:cs typeface="Open Sans"/>
                <a:sym typeface="Open Sans"/>
              </a:rPr>
              <a:t>l</a:t>
            </a:r>
            <a:r>
              <a:rPr lang="en" sz="1200" dirty="0">
                <a:solidFill>
                  <a:srgbClr val="5F6368"/>
                </a:solidFill>
                <a:latin typeface="Open Sans"/>
                <a:ea typeface="Open Sans"/>
                <a:cs typeface="Open Sans"/>
                <a:sym typeface="Open Sans"/>
              </a:rPr>
              <a:t>ity studies on different sizes of the app (mobile, desktop, and laptop website).  </a:t>
            </a:r>
            <a:endParaRPr sz="1200" dirty="0"/>
          </a:p>
        </p:txBody>
      </p:sp>
      <p:sp>
        <p:nvSpPr>
          <p:cNvPr id="417" name="Google Shape;417;p65"/>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5"/>
          <p:cNvSpPr txBox="1"/>
          <p:nvPr/>
        </p:nvSpPr>
        <p:spPr>
          <a:xfrm>
            <a:off x="3368925" y="1917800"/>
            <a:ext cx="20490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Continue to draw insights from usability studies to improve the user experience of the app. </a:t>
            </a:r>
            <a:endParaRPr sz="1200" dirty="0"/>
          </a:p>
        </p:txBody>
      </p:sp>
      <p:sp>
        <p:nvSpPr>
          <p:cNvPr id="419" name="Google Shape;419;p65"/>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5"/>
          <p:cNvSpPr txBox="1"/>
          <p:nvPr/>
        </p:nvSpPr>
        <p:spPr>
          <a:xfrm>
            <a:off x="6026525" y="1917800"/>
            <a:ext cx="204900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Hand off to engineers to begin the development of the app. </a:t>
            </a:r>
            <a:endParaRPr sz="1200" dirty="0"/>
          </a:p>
        </p:txBody>
      </p:sp>
      <p:sp>
        <p:nvSpPr>
          <p:cNvPr id="421" name="Google Shape;421;p65"/>
          <p:cNvSpPr/>
          <p:nvPr/>
        </p:nvSpPr>
        <p:spPr>
          <a:xfrm>
            <a:off x="14791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22" name="Google Shape;422;p65"/>
          <p:cNvSpPr/>
          <p:nvPr/>
        </p:nvSpPr>
        <p:spPr>
          <a:xfrm>
            <a:off x="41367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23" name="Google Shape;423;p65"/>
          <p:cNvSpPr/>
          <p:nvPr/>
        </p:nvSpPr>
        <p:spPr>
          <a:xfrm>
            <a:off x="67943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6"/>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29" name="Google Shape;429;p66"/>
          <p:cNvSpPr txBox="1"/>
          <p:nvPr/>
        </p:nvSpPr>
        <p:spPr>
          <a:xfrm>
            <a:off x="3064600" y="-1016100"/>
            <a:ext cx="65094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430" name="Google Shape;430;p66"/>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6"/>
          <p:cNvSpPr txBox="1"/>
          <p:nvPr/>
        </p:nvSpPr>
        <p:spPr>
          <a:xfrm>
            <a:off x="919075" y="2461800"/>
            <a:ext cx="7136100" cy="82173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Thank you for viewing my work! If you want to get in contact with me, reach me here:</a:t>
            </a:r>
          </a:p>
          <a:p>
            <a:pPr marL="0" lvl="0" indent="0" algn="ctr" rtl="0">
              <a:lnSpc>
                <a:spcPct val="115000"/>
              </a:lnSpc>
              <a:spcBef>
                <a:spcPts val="0"/>
              </a:spcBef>
              <a:spcAft>
                <a:spcPts val="0"/>
              </a:spcAft>
              <a:buClr>
                <a:schemeClr val="dk1"/>
              </a:buClr>
              <a:buSzPts val="1100"/>
              <a:buFont typeface="Arial"/>
              <a:buNone/>
            </a:pPr>
            <a:endParaRPr lang="en-US" sz="1200"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Email: brianthompson072@gmail.com</a:t>
            </a:r>
            <a:endParaRPr sz="1200" dirty="0">
              <a:solidFill>
                <a:srgbClr val="5F6368"/>
              </a:solidFill>
              <a:latin typeface="Open Sans"/>
              <a:ea typeface="Open Sans"/>
              <a:cs typeface="Open Sans"/>
              <a:sym typeface="Open Sans"/>
            </a:endParaRPr>
          </a:p>
        </p:txBody>
      </p:sp>
      <p:sp>
        <p:nvSpPr>
          <p:cNvPr id="432" name="Google Shape;432;p66"/>
          <p:cNvSpPr/>
          <p:nvPr/>
        </p:nvSpPr>
        <p:spPr>
          <a:xfrm>
            <a:off x="4230475" y="1602212"/>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6"/>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41"/>
          <p:cNvSpPr txBox="1"/>
          <p:nvPr/>
        </p:nvSpPr>
        <p:spPr>
          <a:xfrm>
            <a:off x="517675"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The problem: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In certain states that have a big minority population, these are communities that don’t have many resources for mental health or don’t even know where to start to get help. </a:t>
            </a:r>
            <a:endParaRPr sz="1200" b="1" dirty="0">
              <a:solidFill>
                <a:srgbClr val="4285F4"/>
              </a:solidFill>
              <a:latin typeface="Open Sans"/>
              <a:ea typeface="Open Sans"/>
              <a:cs typeface="Open Sans"/>
              <a:sym typeface="Open Sans"/>
            </a:endParaRPr>
          </a:p>
        </p:txBody>
      </p:sp>
      <p:sp>
        <p:nvSpPr>
          <p:cNvPr id="173" name="Google Shape;173;p41"/>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4" name="Google Shape;174;p41"/>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1"/>
          <p:cNvSpPr txBox="1"/>
          <p:nvPr/>
        </p:nvSpPr>
        <p:spPr>
          <a:xfrm>
            <a:off x="4572000"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goal: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The goal of this app is to provide a free way for users to get mental health resources daily, and change their situation so that they can get better mentally. </a:t>
            </a:r>
            <a:endParaRPr sz="1200" b="1" dirty="0">
              <a:solidFill>
                <a:srgbClr val="4285F4"/>
              </a:solidFill>
              <a:latin typeface="Open Sans"/>
              <a:ea typeface="Open Sans"/>
              <a:cs typeface="Open Sans"/>
              <a:sym typeface="Open Sans"/>
            </a:endParaRPr>
          </a:p>
        </p:txBody>
      </p:sp>
      <p:sp>
        <p:nvSpPr>
          <p:cNvPr id="176" name="Google Shape;176;p41"/>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1"/>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8" name="Google Shape;178;p41"/>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42"/>
          <p:cNvSpPr txBox="1"/>
          <p:nvPr/>
        </p:nvSpPr>
        <p:spPr>
          <a:xfrm>
            <a:off x="517675"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My role: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UX Designer and UX Researcher from start to finish. </a:t>
            </a:r>
            <a:endParaRPr sz="1200" dirty="0">
              <a:solidFill>
                <a:srgbClr val="5F6368"/>
              </a:solidFill>
              <a:latin typeface="Open Sans"/>
              <a:ea typeface="Open Sans"/>
              <a:cs typeface="Open Sans"/>
              <a:sym typeface="Open Sans"/>
            </a:endParaRPr>
          </a:p>
        </p:txBody>
      </p:sp>
      <p:sp>
        <p:nvSpPr>
          <p:cNvPr id="184" name="Google Shape;184;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85" name="Google Shape;185;p42"/>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2"/>
          <p:cNvSpPr txBox="1"/>
          <p:nvPr/>
        </p:nvSpPr>
        <p:spPr>
          <a:xfrm>
            <a:off x="4572000"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Responsibilities</a:t>
            </a:r>
            <a:r>
              <a:rPr lang="en" dirty="0">
                <a:solidFill>
                  <a:srgbClr val="1967D2"/>
                </a:solidFill>
                <a:latin typeface="Open Sans SemiBold"/>
                <a:ea typeface="Open Sans SemiBold"/>
                <a:cs typeface="Open Sans SemiBold"/>
                <a:sym typeface="Open Sans SemiBold"/>
              </a:rPr>
              <a:t>: </a:t>
            </a:r>
            <a:endParaRPr dirty="0">
              <a:solidFill>
                <a:srgbClr val="1967D2"/>
              </a:solidFill>
              <a:latin typeface="Open Sans SemiBold"/>
              <a:ea typeface="Open Sans SemiBold"/>
              <a:cs typeface="Open Sans SemiBold"/>
              <a:sym typeface="Open Sans SemiBold"/>
            </a:endParaRPr>
          </a:p>
          <a:p>
            <a:pPr lvl="0">
              <a:lnSpc>
                <a:spcPct val="150000"/>
              </a:lnSpc>
            </a:pPr>
            <a:r>
              <a:rPr lang="en-US" sz="1200" dirty="0">
                <a:solidFill>
                  <a:srgbClr val="5F6368"/>
                </a:solidFill>
                <a:latin typeface="Open Sans"/>
                <a:ea typeface="Open Sans"/>
                <a:cs typeface="Open Sans"/>
                <a:sym typeface="Open Sans"/>
              </a:rPr>
              <a:t>Conduct interviews, paper and digital wireframing, low and high fidelity prototyping, conducting usability studies, accounting for accessibility, iterating on designs and responsive design  </a:t>
            </a:r>
            <a:endParaRPr lang="en-US" sz="1200" b="1" dirty="0">
              <a:solidFill>
                <a:srgbClr val="4285F4"/>
              </a:solidFill>
              <a:latin typeface="Open Sans"/>
              <a:ea typeface="Open Sans"/>
              <a:cs typeface="Open Sans"/>
              <a:sym typeface="Open Sans"/>
            </a:endParaRPr>
          </a:p>
        </p:txBody>
      </p:sp>
      <p:sp>
        <p:nvSpPr>
          <p:cNvPr id="187" name="Google Shape;187;p42"/>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2"/>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9" name="Google Shape;189;p42"/>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93"/>
        <p:cNvGrpSpPr/>
        <p:nvPr/>
      </p:nvGrpSpPr>
      <p:grpSpPr>
        <a:xfrm>
          <a:off x="0" y="0"/>
          <a:ext cx="0" cy="0"/>
          <a:chOff x="0" y="0"/>
          <a:chExt cx="0" cy="0"/>
        </a:xfrm>
      </p:grpSpPr>
      <p:sp>
        <p:nvSpPr>
          <p:cNvPr id="194" name="Google Shape;194;p43"/>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95" name="Google Shape;195;p43"/>
          <p:cNvSpPr txBox="1"/>
          <p:nvPr/>
        </p:nvSpPr>
        <p:spPr>
          <a:xfrm>
            <a:off x="3712425" y="1886850"/>
            <a:ext cx="39465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Competitive audit</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Ideation</a:t>
            </a:r>
            <a:endParaRPr>
              <a:solidFill>
                <a:srgbClr val="FFFFFF"/>
              </a:solidFill>
              <a:latin typeface="Open Sans"/>
              <a:ea typeface="Open Sans"/>
              <a:cs typeface="Open Sans"/>
              <a:sym typeface="Open Sans"/>
            </a:endParaRPr>
          </a:p>
        </p:txBody>
      </p:sp>
      <p:cxnSp>
        <p:nvCxnSpPr>
          <p:cNvPr id="196" name="Google Shape;196;p43"/>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4"/>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4"/>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203" name="Google Shape;203;p44"/>
          <p:cNvSpPr txBox="1"/>
          <p:nvPr/>
        </p:nvSpPr>
        <p:spPr>
          <a:xfrm>
            <a:off x="919075" y="2461800"/>
            <a:ext cx="7136100" cy="1246465"/>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The research included a unmoderated study, where participants completed the study remotely. 5 Participants where included in the study that included 2 females, 2 males, and one non-binary individual. The study lasted 30 minutes for each individual and were asked follow-up questions after the prompt they just finished on the main user flow, which was to complete the daily tasks from your selected guide and complete a journal.  </a:t>
            </a:r>
            <a:endParaRPr sz="1200" b="1" dirty="0">
              <a:solidFill>
                <a:srgbClr val="1967D2"/>
              </a:solidFill>
              <a:latin typeface="Open Sans"/>
              <a:ea typeface="Open Sans"/>
              <a:cs typeface="Open Sans"/>
              <a:sym typeface="Open Sans"/>
            </a:endParaRPr>
          </a:p>
        </p:txBody>
      </p:sp>
      <p:sp>
        <p:nvSpPr>
          <p:cNvPr id="204" name="Google Shape;204;p44"/>
          <p:cNvSpPr/>
          <p:nvPr/>
        </p:nvSpPr>
        <p:spPr>
          <a:xfrm>
            <a:off x="4230475" y="1602212"/>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4"/>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5"/>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1: </a:t>
            </a:r>
            <a:r>
              <a:rPr lang="en" sz="2400" b="1" dirty="0">
                <a:solidFill>
                  <a:srgbClr val="5F6368"/>
                </a:solidFill>
                <a:latin typeface="Open Sans"/>
                <a:ea typeface="Open Sans"/>
                <a:cs typeface="Open Sans"/>
                <a:sym typeface="Open Sans"/>
              </a:rPr>
              <a:t>Rachel</a:t>
            </a:r>
            <a:endParaRPr sz="2400" b="1" dirty="0">
              <a:solidFill>
                <a:srgbClr val="5F6368"/>
              </a:solidFill>
              <a:latin typeface="Open Sans"/>
              <a:ea typeface="Open Sans"/>
              <a:cs typeface="Open Sans"/>
              <a:sym typeface="Open Sans"/>
            </a:endParaRPr>
          </a:p>
        </p:txBody>
      </p:sp>
      <p:sp>
        <p:nvSpPr>
          <p:cNvPr id="212" name="Google Shape;212;p45"/>
          <p:cNvSpPr txBox="1"/>
          <p:nvPr/>
        </p:nvSpPr>
        <p:spPr>
          <a:xfrm>
            <a:off x="517675" y="1674400"/>
            <a:ext cx="21846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dirty="0">
              <a:solidFill>
                <a:srgbClr val="EA4335"/>
              </a:solidFill>
              <a:latin typeface="Open Sans SemiBold"/>
              <a:ea typeface="Open Sans SemiBold"/>
              <a:cs typeface="Open Sans SemiBold"/>
              <a:sym typeface="Open Sans SemiBold"/>
            </a:endParaRPr>
          </a:p>
          <a:p>
            <a:r>
              <a:rPr lang="en-US" dirty="0"/>
              <a:t>Rachel is a full time student with anxiety and depression who needs mental health resources </a:t>
            </a:r>
          </a:p>
          <a:p>
            <a:r>
              <a:rPr lang="en-US" dirty="0"/>
              <a:t>because she wants to be able to be herself. </a:t>
            </a:r>
          </a:p>
          <a:p>
            <a:pPr>
              <a:lnSpc>
                <a:spcPct val="150000"/>
              </a:lnSpc>
            </a:pPr>
            <a:endParaRPr dirty="0"/>
          </a:p>
        </p:txBody>
      </p:sp>
      <p:pic>
        <p:nvPicPr>
          <p:cNvPr id="3" name="Picture 2">
            <a:extLst>
              <a:ext uri="{FF2B5EF4-FFF2-40B4-BE49-F238E27FC236}">
                <a16:creationId xmlns:a16="http://schemas.microsoft.com/office/drawing/2014/main" id="{7572D15E-CF67-E24D-842A-A59370905DF5}"/>
              </a:ext>
            </a:extLst>
          </p:cNvPr>
          <p:cNvPicPr>
            <a:picLocks noChangeAspect="1"/>
          </p:cNvPicPr>
          <p:nvPr/>
        </p:nvPicPr>
        <p:blipFill rotWithShape="1">
          <a:blip r:embed="rId3"/>
          <a:srcRect l="424" t="-1" b="306"/>
          <a:stretch/>
        </p:blipFill>
        <p:spPr>
          <a:xfrm>
            <a:off x="3594969" y="908898"/>
            <a:ext cx="5402743" cy="30378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6"/>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2: </a:t>
            </a:r>
            <a:r>
              <a:rPr lang="en" sz="2400" b="1" dirty="0">
                <a:solidFill>
                  <a:srgbClr val="5F6368"/>
                </a:solidFill>
                <a:latin typeface="Open Sans"/>
                <a:ea typeface="Open Sans"/>
                <a:cs typeface="Open Sans"/>
                <a:sym typeface="Open Sans"/>
              </a:rPr>
              <a:t>Dominic</a:t>
            </a:r>
            <a:endParaRPr sz="2400" b="1" dirty="0">
              <a:solidFill>
                <a:srgbClr val="5F6368"/>
              </a:solidFill>
              <a:latin typeface="Open Sans"/>
              <a:ea typeface="Open Sans"/>
              <a:cs typeface="Open Sans"/>
              <a:sym typeface="Open Sans"/>
            </a:endParaRPr>
          </a:p>
        </p:txBody>
      </p:sp>
      <p:sp>
        <p:nvSpPr>
          <p:cNvPr id="219" name="Google Shape;219;p46"/>
          <p:cNvSpPr txBox="1"/>
          <p:nvPr/>
        </p:nvSpPr>
        <p:spPr>
          <a:xfrm>
            <a:off x="517675" y="1674400"/>
            <a:ext cx="21846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dirty="0">
              <a:solidFill>
                <a:srgbClr val="EA4335"/>
              </a:solidFill>
              <a:latin typeface="Open Sans SemiBold"/>
              <a:ea typeface="Open Sans SemiBold"/>
              <a:cs typeface="Open Sans SemiBold"/>
              <a:sym typeface="Open Sans SemiBold"/>
            </a:endParaRPr>
          </a:p>
          <a:p>
            <a:r>
              <a:rPr lang="en-US" dirty="0"/>
              <a:t>Dominic is a welder and caregiver who needs resources for his mental health because</a:t>
            </a:r>
          </a:p>
          <a:p>
            <a:r>
              <a:rPr lang="en-US" dirty="0"/>
              <a:t> he wants to combat  his anxiety and depression. </a:t>
            </a:r>
          </a:p>
          <a:p>
            <a:pPr marL="0" lvl="0" indent="0" algn="l" rtl="0">
              <a:lnSpc>
                <a:spcPct val="150000"/>
              </a:lnSpc>
              <a:spcBef>
                <a:spcPts val="0"/>
              </a:spcBef>
              <a:spcAft>
                <a:spcPts val="0"/>
              </a:spcAft>
              <a:buNone/>
            </a:pPr>
            <a:endParaRPr dirty="0"/>
          </a:p>
        </p:txBody>
      </p:sp>
      <p:pic>
        <p:nvPicPr>
          <p:cNvPr id="3" name="Picture 2">
            <a:extLst>
              <a:ext uri="{FF2B5EF4-FFF2-40B4-BE49-F238E27FC236}">
                <a16:creationId xmlns:a16="http://schemas.microsoft.com/office/drawing/2014/main" id="{9EB575D6-F088-024F-A91C-266713BD02C5}"/>
              </a:ext>
            </a:extLst>
          </p:cNvPr>
          <p:cNvPicPr>
            <a:picLocks noChangeAspect="1"/>
          </p:cNvPicPr>
          <p:nvPr/>
        </p:nvPicPr>
        <p:blipFill>
          <a:blip r:embed="rId3"/>
          <a:stretch>
            <a:fillRect/>
          </a:stretch>
        </p:blipFill>
        <p:spPr>
          <a:xfrm>
            <a:off x="3571975" y="801400"/>
            <a:ext cx="5422392" cy="30553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48"/>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Ideation</a:t>
            </a:r>
            <a:endParaRPr sz="2400">
              <a:solidFill>
                <a:srgbClr val="5F6368"/>
              </a:solidFill>
              <a:latin typeface="Open Sans"/>
              <a:ea typeface="Open Sans"/>
              <a:cs typeface="Open Sans"/>
              <a:sym typeface="Open Sans"/>
            </a:endParaRPr>
          </a:p>
        </p:txBody>
      </p:sp>
      <p:sp>
        <p:nvSpPr>
          <p:cNvPr id="234" name="Google Shape;234;p48"/>
          <p:cNvSpPr txBox="1"/>
          <p:nvPr/>
        </p:nvSpPr>
        <p:spPr>
          <a:xfrm>
            <a:off x="517675" y="1522550"/>
            <a:ext cx="2421300" cy="180046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This is a crazy 8’s activity where I ideated on different possibilities that could be included in the Breathe App. </a:t>
            </a:r>
            <a:endParaRPr dirty="0"/>
          </a:p>
        </p:txBody>
      </p:sp>
      <p:sp>
        <p:nvSpPr>
          <p:cNvPr id="235" name="Google Shape;235;p48"/>
          <p:cNvSpPr txBox="1"/>
          <p:nvPr/>
        </p:nvSpPr>
        <p:spPr>
          <a:xfrm>
            <a:off x="6011725" y="2294700"/>
            <a:ext cx="1332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ideation exercise</a:t>
            </a:r>
            <a:endParaRPr sz="12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3943D4BC-4DAC-C844-AFF3-768E98CE57E5}"/>
              </a:ext>
            </a:extLst>
          </p:cNvPr>
          <p:cNvPicPr>
            <a:picLocks noChangeAspect="1"/>
          </p:cNvPicPr>
          <p:nvPr/>
        </p:nvPicPr>
        <p:blipFill>
          <a:blip r:embed="rId3"/>
          <a:stretch>
            <a:fillRect/>
          </a:stretch>
        </p:blipFill>
        <p:spPr>
          <a:xfrm>
            <a:off x="3600703" y="516529"/>
            <a:ext cx="5543297" cy="3715352"/>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918</Words>
  <Application>Microsoft Macintosh PowerPoint</Application>
  <PresentationFormat>On-screen Show (16:9)</PresentationFormat>
  <Paragraphs>120</Paragraphs>
  <Slides>27</Slides>
  <Notes>27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Open Sans</vt:lpstr>
      <vt:lpstr>Open Sans SemiBold</vt:lpstr>
      <vt:lpstr>Calibri</vt:lpstr>
      <vt:lpstr>Arial</vt:lpstr>
      <vt:lpstr>Google Sans Medium</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Brian Thompson</cp:lastModifiedBy>
  <cp:revision>21</cp:revision>
  <dcterms:modified xsi:type="dcterms:W3CDTF">2022-03-15T20:11:44Z</dcterms:modified>
</cp:coreProperties>
</file>